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57"/>
  </p:notesMasterIdLst>
  <p:handoutMasterIdLst>
    <p:handoutMasterId r:id="rId58"/>
  </p:handoutMasterIdLst>
  <p:sldIdLst>
    <p:sldId id="256" r:id="rId2"/>
    <p:sldId id="267" r:id="rId3"/>
    <p:sldId id="300" r:id="rId4"/>
    <p:sldId id="273" r:id="rId5"/>
    <p:sldId id="257" r:id="rId6"/>
    <p:sldId id="274" r:id="rId7"/>
    <p:sldId id="312" r:id="rId8"/>
    <p:sldId id="313" r:id="rId9"/>
    <p:sldId id="275" r:id="rId10"/>
    <p:sldId id="302" r:id="rId11"/>
    <p:sldId id="301" r:id="rId12"/>
    <p:sldId id="306" r:id="rId13"/>
    <p:sldId id="303" r:id="rId14"/>
    <p:sldId id="304" r:id="rId15"/>
    <p:sldId id="305" r:id="rId16"/>
    <p:sldId id="281" r:id="rId17"/>
    <p:sldId id="309" r:id="rId18"/>
    <p:sldId id="310" r:id="rId19"/>
    <p:sldId id="311" r:id="rId20"/>
    <p:sldId id="307" r:id="rId21"/>
    <p:sldId id="276" r:id="rId22"/>
    <p:sldId id="277" r:id="rId23"/>
    <p:sldId id="278" r:id="rId24"/>
    <p:sldId id="280" r:id="rId25"/>
    <p:sldId id="279" r:id="rId26"/>
    <p:sldId id="258" r:id="rId27"/>
    <p:sldId id="294" r:id="rId28"/>
    <p:sldId id="295" r:id="rId29"/>
    <p:sldId id="296" r:id="rId30"/>
    <p:sldId id="297" r:id="rId31"/>
    <p:sldId id="299" r:id="rId32"/>
    <p:sldId id="298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83" r:id="rId41"/>
    <p:sldId id="259" r:id="rId42"/>
    <p:sldId id="260" r:id="rId43"/>
    <p:sldId id="261" r:id="rId44"/>
    <p:sldId id="263" r:id="rId45"/>
    <p:sldId id="264" r:id="rId46"/>
    <p:sldId id="265" r:id="rId47"/>
    <p:sldId id="266" r:id="rId48"/>
    <p:sldId id="282" r:id="rId49"/>
    <p:sldId id="270" r:id="rId50"/>
    <p:sldId id="268" r:id="rId51"/>
    <p:sldId id="269" r:id="rId52"/>
    <p:sldId id="271" r:id="rId53"/>
    <p:sldId id="272" r:id="rId54"/>
    <p:sldId id="292" r:id="rId55"/>
    <p:sldId id="293" r:id="rId56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003399"/>
    <a:srgbClr val="0000CC"/>
    <a:srgbClr val="006666"/>
    <a:srgbClr val="008080"/>
    <a:srgbClr val="009999"/>
    <a:srgbClr val="0099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0" autoAdjust="0"/>
    <p:restoredTop sz="94629" autoAdjust="0"/>
  </p:normalViewPr>
  <p:slideViewPr>
    <p:cSldViewPr>
      <p:cViewPr varScale="1">
        <p:scale>
          <a:sx n="48" d="100"/>
          <a:sy n="48" d="100"/>
        </p:scale>
        <p:origin x="-11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90637C7-36E2-4E49-ACB4-F39287639911}" type="datetimeFigureOut">
              <a:rPr lang="ru-RU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139F5E7-0533-4516-B004-1270A2E4B2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5FCDA6-6220-4831-B325-1AE739F4A55A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9032B-7F26-45B8-9A60-8D7A2BDBD11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B9032B-7F26-45B8-9A60-8D7A2BDBD11E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8926FE-1A29-4E70-BAB3-62C86CC7A8FA}" type="datetimeFigureOut">
              <a:rPr lang="ru-RU" smtClean="0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33F1DA-610F-445A-B46D-629B8B0B83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AF47AC-1247-4F60-85F4-A1E5BA86ACB9}" type="datetimeFigureOut">
              <a:rPr lang="ru-RU" smtClean="0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66079B-E5CF-48E9-8B86-219615E0BA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0D96C5-53FD-4CC9-8DBC-8BA61DB682F4}" type="datetimeFigureOut">
              <a:rPr lang="ru-RU" smtClean="0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47EC4-C5CA-400E-9946-F96D7B8C5E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9BBE0D-C160-438E-B9B8-33AD937B641D}" type="datetimeFigureOut">
              <a:rPr lang="ru-RU" smtClean="0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527057-A692-4A76-9F44-B04BAF3E8D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834F1C-509F-49E9-B44A-ADB50316821E}" type="datetimeFigureOut">
              <a:rPr lang="ru-RU" smtClean="0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7274E7-9C2C-4848-951A-1A3F2C2B24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318972-CE00-4F55-A2F2-F5E68FAD7757}" type="datetimeFigureOut">
              <a:rPr lang="ru-RU" smtClean="0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230140-2E11-4C97-A7C6-2ECB2420B9A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FCEF11-B5BF-42A0-B4B2-763541CED4EC}" type="datetimeFigureOut">
              <a:rPr lang="ru-RU" smtClean="0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6CFB6E-98E3-496E-BB3D-C130661741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36E7F1-3B00-45CC-B0D8-43A2C7C7CE1D}" type="datetimeFigureOut">
              <a:rPr lang="ru-RU" smtClean="0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32B3FD-E7FD-49D6-876D-E4E9E887D6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21BA4D-0710-49A5-981C-2F4D84677110}" type="datetimeFigureOut">
              <a:rPr lang="ru-RU" smtClean="0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A2DBE-308B-49B1-BB3D-E891CC0B960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BACB02-13C6-4D8A-8171-A886C08D8FEF}" type="datetimeFigureOut">
              <a:rPr lang="ru-RU" smtClean="0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16DE5F-26F6-486D-820E-C438A4B603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BBFD03-3D7C-43EA-B605-96C21ADBF210}" type="datetimeFigureOut">
              <a:rPr lang="ru-RU" smtClean="0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826C59-32DF-4507-8DD3-DC370CB0B3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C6E9AD8-A0A3-458C-98F4-D8422465E888}" type="datetimeFigureOut">
              <a:rPr lang="ru-RU" smtClean="0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0AC470E-8007-4B93-9A67-EA75A36D8E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tipytki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hyperlink" Target="http://www.coe.int/t/democracy/migration/russian-pmc_en.asp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n.org/ru/documents/ods.asp?m=A/RES/43/173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base.garant.ru/12183346/%22%20/l%20%22lock_101" TargetMode="External"/><Relationship Id="rId2" Type="http://schemas.openxmlformats.org/officeDocument/2006/relationships/hyperlink" Target="http://base.garant.ru/10103000/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птица онккопировани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4222" y="4429132"/>
            <a:ext cx="2499778" cy="2428868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85786" y="3857628"/>
            <a:ext cx="7407275" cy="264320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/>
              <a:t>Стандарты, относящиеся к правоохранительным органам: гарантии против ненадлежащего отношения к людям, задержанным полицией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928671"/>
            <a:ext cx="850112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/>
          </a:p>
          <a:p>
            <a:pPr algn="ctr"/>
            <a:r>
              <a:rPr lang="ru-RU" b="1" dirty="0">
                <a:solidFill>
                  <a:srgbClr val="003399"/>
                </a:solidFill>
              </a:rPr>
              <a:t> </a:t>
            </a:r>
            <a:r>
              <a:rPr lang="ru-RU" sz="2800" b="1" dirty="0" smtClean="0">
                <a:solidFill>
                  <a:srgbClr val="003399"/>
                </a:solidFill>
              </a:rPr>
              <a:t>Российский </a:t>
            </a:r>
            <a:r>
              <a:rPr lang="ru-RU" sz="2800" b="1" dirty="0">
                <a:solidFill>
                  <a:srgbClr val="003399"/>
                </a:solidFill>
              </a:rPr>
              <a:t>проект </a:t>
            </a:r>
            <a:r>
              <a:rPr lang="ru-RU" sz="2800" b="1" dirty="0" smtClean="0">
                <a:solidFill>
                  <a:srgbClr val="003399"/>
                </a:solidFill>
              </a:rPr>
              <a:t>ОНК</a:t>
            </a:r>
          </a:p>
          <a:p>
            <a:pPr algn="ctr"/>
            <a:endParaRPr lang="ru-RU" sz="2400" dirty="0"/>
          </a:p>
          <a:p>
            <a:pPr algn="ctr"/>
            <a:r>
              <a:rPr lang="ru-RU" b="1" dirty="0"/>
              <a:t> </a:t>
            </a:r>
            <a:r>
              <a:rPr lang="ru-RU" b="1" dirty="0" smtClean="0"/>
              <a:t>(</a:t>
            </a:r>
            <a:r>
              <a:rPr lang="ru-RU" b="1" dirty="0"/>
              <a:t>Проект с целью поддержки эффективного общественного </a:t>
            </a:r>
            <a:endParaRPr lang="ru-RU" b="1" dirty="0" smtClean="0"/>
          </a:p>
          <a:p>
            <a:pPr algn="ctr"/>
            <a:r>
              <a:rPr lang="ru-RU" b="1" dirty="0" smtClean="0"/>
              <a:t>мониторинга </a:t>
            </a:r>
            <a:r>
              <a:rPr lang="ru-RU" b="1" dirty="0"/>
              <a:t>мест принудительного содержания в Российской Федерации)</a:t>
            </a:r>
            <a:endParaRPr lang="ru-RU" dirty="0"/>
          </a:p>
          <a:p>
            <a:pPr algn="ctr"/>
            <a:r>
              <a:rPr lang="ru-RU" sz="1400" b="1" dirty="0"/>
              <a:t> </a:t>
            </a:r>
            <a:r>
              <a:rPr lang="ru-RU" sz="1400" b="1" dirty="0" smtClean="0"/>
              <a:t>Совместный </a:t>
            </a:r>
            <a:r>
              <a:rPr lang="ru-RU" sz="1400" b="1" dirty="0"/>
              <a:t>проект </a:t>
            </a:r>
            <a:r>
              <a:rPr lang="ru-RU" sz="1400" b="1" dirty="0" smtClean="0"/>
              <a:t> </a:t>
            </a:r>
            <a:r>
              <a:rPr lang="ru-RU" sz="1400" b="1" dirty="0"/>
              <a:t>Уполномоченного по правам человека в Российской Федерации и</a:t>
            </a:r>
          </a:p>
          <a:p>
            <a:pPr algn="ctr"/>
            <a:r>
              <a:rPr lang="ru-RU" sz="1400" b="1" dirty="0"/>
              <a:t>Директората по правам человека и </a:t>
            </a:r>
            <a:r>
              <a:rPr lang="ru-RU" sz="1400" b="1" dirty="0" err="1"/>
              <a:t>анти-дискриминации</a:t>
            </a:r>
            <a:r>
              <a:rPr lang="ru-RU" sz="1400" b="1" dirty="0"/>
              <a:t> Совета Европы</a:t>
            </a:r>
          </a:p>
          <a:p>
            <a:pPr algn="ctr"/>
            <a:r>
              <a:rPr lang="ru-RU" sz="1200" i="1" dirty="0"/>
              <a:t> </a:t>
            </a:r>
            <a:r>
              <a:rPr lang="ru-RU" sz="1200" i="1" dirty="0" smtClean="0"/>
              <a:t>при </a:t>
            </a:r>
            <a:r>
              <a:rPr lang="ru-RU" sz="1200" i="1" dirty="0"/>
              <a:t>финансировании со </a:t>
            </a:r>
            <a:r>
              <a:rPr lang="ru-RU" sz="1200" i="1" dirty="0" smtClean="0"/>
              <a:t>стороны Трастового </a:t>
            </a:r>
            <a:r>
              <a:rPr lang="ru-RU" sz="1200" i="1" dirty="0"/>
              <a:t>фонда Совета Европы «Права Человека</a:t>
            </a:r>
            <a:r>
              <a:rPr lang="ru-RU" sz="1200" i="1" dirty="0" smtClean="0"/>
              <a:t>», </a:t>
            </a:r>
          </a:p>
          <a:p>
            <a:pPr algn="ctr"/>
            <a:r>
              <a:rPr lang="ru-RU" sz="1200" i="1" dirty="0" smtClean="0"/>
              <a:t>Министерства </a:t>
            </a:r>
            <a:r>
              <a:rPr lang="ru-RU" sz="1200" i="1" dirty="0"/>
              <a:t>Иностранных Дел Дании</a:t>
            </a:r>
            <a:r>
              <a:rPr lang="ru-RU" sz="1200" i="1" dirty="0" smtClean="0"/>
              <a:t>, и </a:t>
            </a:r>
            <a:r>
              <a:rPr lang="ru-RU" sz="1200" i="1" dirty="0"/>
              <a:t>банка ВТБ 24.</a:t>
            </a:r>
            <a:endParaRPr lang="ru-RU" sz="1200" dirty="0"/>
          </a:p>
          <a:p>
            <a:pPr algn="ctr"/>
            <a:r>
              <a:rPr lang="fr-FR" sz="1200" i="1" dirty="0"/>
              <a:t> </a:t>
            </a:r>
            <a:r>
              <a:rPr lang="ru-RU" sz="1200" b="1" i="1" dirty="0" smtClean="0"/>
              <a:t>Сайт </a:t>
            </a:r>
            <a:r>
              <a:rPr lang="ru-RU" sz="1200" b="1" i="1" dirty="0"/>
              <a:t>проекта: </a:t>
            </a:r>
            <a:endParaRPr lang="ru-RU" sz="1200" dirty="0"/>
          </a:p>
          <a:p>
            <a:pPr algn="ctr"/>
            <a:r>
              <a:rPr lang="ru-RU" sz="1200" i="1" dirty="0"/>
              <a:t> На русском языке:</a:t>
            </a:r>
            <a:r>
              <a:rPr lang="en-GB" sz="1200" i="1" u="sng" dirty="0">
                <a:hlinkClick r:id="rId3"/>
              </a:rPr>
              <a:t>www</a:t>
            </a:r>
            <a:r>
              <a:rPr lang="ru-RU" sz="1200" i="1" u="sng" dirty="0">
                <a:hlinkClick r:id="rId3"/>
              </a:rPr>
              <a:t>.</a:t>
            </a:r>
            <a:r>
              <a:rPr lang="en-GB" sz="1200" i="1" u="sng" dirty="0" err="1">
                <a:hlinkClick r:id="rId3"/>
              </a:rPr>
              <a:t>antipytki</a:t>
            </a:r>
            <a:r>
              <a:rPr lang="ru-RU" sz="1200" i="1" u="sng" dirty="0">
                <a:hlinkClick r:id="rId3"/>
              </a:rPr>
              <a:t>.</a:t>
            </a:r>
            <a:r>
              <a:rPr lang="en-GB" sz="1200" i="1" u="sng" dirty="0" err="1">
                <a:hlinkClick r:id="rId3"/>
              </a:rPr>
              <a:t>ru</a:t>
            </a:r>
            <a:r>
              <a:rPr lang="ru-RU" sz="1200" i="1" dirty="0"/>
              <a:t> </a:t>
            </a:r>
            <a:endParaRPr lang="ru-RU" sz="1200" dirty="0"/>
          </a:p>
          <a:p>
            <a:pPr algn="ctr"/>
            <a:r>
              <a:rPr lang="ru-RU" sz="1200" i="1" dirty="0"/>
              <a:t>На английском языке: </a:t>
            </a:r>
            <a:r>
              <a:rPr lang="en-GB" sz="1200" i="1" u="sng" dirty="0">
                <a:hlinkClick r:id="rId4"/>
              </a:rPr>
              <a:t>http</a:t>
            </a:r>
            <a:r>
              <a:rPr lang="ru-RU" sz="1200" i="1" u="sng" dirty="0">
                <a:hlinkClick r:id="rId4"/>
              </a:rPr>
              <a:t>://</a:t>
            </a:r>
            <a:r>
              <a:rPr lang="en-GB" sz="1200" i="1" u="sng" dirty="0">
                <a:hlinkClick r:id="rId4"/>
              </a:rPr>
              <a:t>www</a:t>
            </a:r>
            <a:r>
              <a:rPr lang="ru-RU" sz="1200" i="1" u="sng" dirty="0">
                <a:hlinkClick r:id="rId4"/>
              </a:rPr>
              <a:t>.</a:t>
            </a:r>
            <a:r>
              <a:rPr lang="en-GB" sz="1200" i="1" u="sng" dirty="0" err="1">
                <a:hlinkClick r:id="rId4"/>
              </a:rPr>
              <a:t>coe</a:t>
            </a:r>
            <a:r>
              <a:rPr lang="ru-RU" sz="1200" i="1" u="sng" dirty="0">
                <a:hlinkClick r:id="rId4"/>
              </a:rPr>
              <a:t>.</a:t>
            </a:r>
            <a:r>
              <a:rPr lang="en-GB" sz="1200" i="1" u="sng" dirty="0" err="1">
                <a:hlinkClick r:id="rId4"/>
              </a:rPr>
              <a:t>int</a:t>
            </a:r>
            <a:r>
              <a:rPr lang="ru-RU" sz="1200" i="1" u="sng" dirty="0">
                <a:hlinkClick r:id="rId4"/>
              </a:rPr>
              <a:t>/</a:t>
            </a:r>
            <a:r>
              <a:rPr lang="en-GB" sz="1200" i="1" u="sng" dirty="0">
                <a:hlinkClick r:id="rId4"/>
              </a:rPr>
              <a:t>t</a:t>
            </a:r>
            <a:r>
              <a:rPr lang="ru-RU" sz="1200" i="1" u="sng" dirty="0">
                <a:hlinkClick r:id="rId4"/>
              </a:rPr>
              <a:t>/</a:t>
            </a:r>
            <a:r>
              <a:rPr lang="en-GB" sz="1200" i="1" u="sng" dirty="0">
                <a:hlinkClick r:id="rId4"/>
              </a:rPr>
              <a:t>democracy</a:t>
            </a:r>
            <a:r>
              <a:rPr lang="ru-RU" sz="1200" i="1" u="sng" dirty="0">
                <a:hlinkClick r:id="rId4"/>
              </a:rPr>
              <a:t>/</a:t>
            </a:r>
            <a:r>
              <a:rPr lang="en-GB" sz="1200" i="1" u="sng" dirty="0">
                <a:hlinkClick r:id="rId4"/>
              </a:rPr>
              <a:t>migration</a:t>
            </a:r>
            <a:r>
              <a:rPr lang="ru-RU" sz="1200" i="1" u="sng" dirty="0">
                <a:hlinkClick r:id="rId4"/>
              </a:rPr>
              <a:t>/</a:t>
            </a:r>
            <a:r>
              <a:rPr lang="en-GB" sz="1200" i="1" u="sng" dirty="0" err="1">
                <a:hlinkClick r:id="rId4"/>
              </a:rPr>
              <a:t>russian</a:t>
            </a:r>
            <a:r>
              <a:rPr lang="ru-RU" sz="1200" i="1" u="sng" dirty="0">
                <a:hlinkClick r:id="rId4"/>
              </a:rPr>
              <a:t>-</a:t>
            </a:r>
            <a:r>
              <a:rPr lang="en-GB" sz="1200" i="1" u="sng" dirty="0" err="1">
                <a:hlinkClick r:id="rId4"/>
              </a:rPr>
              <a:t>pmc</a:t>
            </a:r>
            <a:r>
              <a:rPr lang="ru-RU" sz="1200" i="1" u="sng" dirty="0">
                <a:hlinkClick r:id="rId4"/>
              </a:rPr>
              <a:t>_</a:t>
            </a:r>
            <a:r>
              <a:rPr lang="en-GB" sz="1200" i="1" u="sng" dirty="0">
                <a:hlinkClick r:id="rId4"/>
              </a:rPr>
              <a:t>en</a:t>
            </a:r>
            <a:r>
              <a:rPr lang="ru-RU" sz="1200" i="1" u="sng" dirty="0">
                <a:hlinkClick r:id="rId4"/>
              </a:rPr>
              <a:t>.</a:t>
            </a:r>
            <a:r>
              <a:rPr lang="en-GB" sz="1200" i="1" u="sng" dirty="0">
                <a:hlinkClick r:id="rId4"/>
              </a:rPr>
              <a:t>asp</a:t>
            </a:r>
            <a:r>
              <a:rPr lang="en-GB" sz="1200" i="1" dirty="0"/>
              <a:t> </a:t>
            </a:r>
            <a:endParaRPr lang="ru-RU" sz="1200" dirty="0"/>
          </a:p>
          <a:p>
            <a:endParaRPr lang="ru-RU" dirty="0"/>
          </a:p>
        </p:txBody>
      </p:sp>
      <p:pic>
        <p:nvPicPr>
          <p:cNvPr id="5" name="Рисунок 4" descr="сканирование000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16" y="285728"/>
            <a:ext cx="1819084" cy="1445149"/>
          </a:xfrm>
          <a:prstGeom prst="rect">
            <a:avLst/>
          </a:prstGeom>
        </p:spPr>
      </p:pic>
      <p:pic>
        <p:nvPicPr>
          <p:cNvPr id="6" name="Рисунок 5" descr="уполномоченный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48" y="357166"/>
            <a:ext cx="1500198" cy="15045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Статья 20 Конституции РФ содержит гарантии человека права на жизнь.</a:t>
            </a:r>
            <a:br>
              <a:rPr lang="ru-RU" dirty="0" smtClean="0">
                <a:solidFill>
                  <a:srgbClr val="000000"/>
                </a:solidFill>
                <a:ea typeface="msmincho" charset="0"/>
                <a:cs typeface="msmincho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2. </a:t>
            </a:r>
            <a:r>
              <a:rPr lang="ru-RU" dirty="0" smtClean="0">
                <a:ea typeface="msmincho" charset="0"/>
                <a:cs typeface="msmincho" charset="0"/>
              </a:rPr>
              <a:t>Смертная казнь впредь до ее отмены может устанавливаться федеральным законом </a:t>
            </a:r>
            <a:r>
              <a:rPr lang="ru-RU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в качестве исключительной меры наказания за особо тяжкие преступления против жизни при предоставлении обвиняемому права на рассмотрение его дела судом с участием присяжных заседателей.</a:t>
            </a:r>
          </a:p>
          <a:p>
            <a:endParaRPr lang="ru-RU" dirty="0"/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alibri" panose="020F0502020204030204" pitchFamily="34" charset="0"/>
              </a:rPr>
              <a:t>Соблюдение 2 ст. ЕК  статьи  отражается в нормативно-правовых актах  по направлениям</a:t>
            </a:r>
            <a:br>
              <a:rPr lang="ru-RU" dirty="0" smtClean="0">
                <a:latin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332037"/>
            <a:ext cx="8229600" cy="4525963"/>
          </a:xfrm>
        </p:spPr>
        <p:txBody>
          <a:bodyPr>
            <a:norm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latin typeface="Calibri" panose="020F0502020204030204" pitchFamily="34" charset="0"/>
              </a:rPr>
              <a:t>Основания для лишения жизни </a:t>
            </a:r>
            <a:r>
              <a:rPr lang="ru-RU" dirty="0" smtClean="0">
                <a:latin typeface="Calibri" panose="020F0502020204030204" pitchFamily="34" charset="0"/>
              </a:rPr>
              <a:t>(смертная казнь) </a:t>
            </a:r>
            <a:r>
              <a:rPr lang="ru-RU" b="1" dirty="0" smtClean="0">
                <a:latin typeface="Calibri" panose="020F0502020204030204" pitchFamily="34" charset="0"/>
              </a:rPr>
              <a:t>и принципы применения оружия   </a:t>
            </a:r>
            <a:r>
              <a:rPr lang="ru-RU" dirty="0" smtClean="0">
                <a:latin typeface="Calibri" panose="020F0502020204030204" pitchFamily="34" charset="0"/>
              </a:rPr>
              <a:t>ст.23 ФЗ О полиции</a:t>
            </a:r>
          </a:p>
          <a:p>
            <a:pPr marL="82550" indent="0">
              <a:buFont typeface="Wingdings 2" pitchFamily="18" charset="2"/>
              <a:buNone/>
              <a:defRPr/>
            </a:pPr>
            <a:r>
              <a:rPr lang="ru-RU" b="1" dirty="0" smtClean="0">
                <a:latin typeface="Calibri" panose="020F0502020204030204" pitchFamily="34" charset="0"/>
              </a:rPr>
              <a:t>и  охрана здоровья  </a:t>
            </a:r>
          </a:p>
          <a:p>
            <a:pPr marL="82550" indent="0">
              <a:buFont typeface="Wingdings 2" pitchFamily="18" charset="2"/>
              <a:buNone/>
              <a:defRPr/>
            </a:pPr>
            <a:r>
              <a:rPr lang="ru-RU" dirty="0" smtClean="0">
                <a:latin typeface="Calibri" panose="020F0502020204030204" pitchFamily="34" charset="0"/>
              </a:rPr>
              <a:t>ответ за здоровье </a:t>
            </a:r>
            <a:r>
              <a:rPr lang="ru-RU" dirty="0" err="1" smtClean="0">
                <a:latin typeface="Calibri" panose="020F0502020204030204" pitchFamily="34" charset="0"/>
              </a:rPr>
              <a:t>Томази</a:t>
            </a:r>
            <a:r>
              <a:rPr lang="ru-RU" dirty="0" smtClean="0">
                <a:latin typeface="Calibri" panose="020F0502020204030204" pitchFamily="34" charset="0"/>
              </a:rPr>
              <a:t> против Франции 1992 </a:t>
            </a:r>
            <a:r>
              <a:rPr lang="ru-RU" dirty="0" err="1" smtClean="0">
                <a:latin typeface="Calibri" panose="020F0502020204030204" pitchFamily="34" charset="0"/>
              </a:rPr>
              <a:t>Рибич</a:t>
            </a:r>
            <a:r>
              <a:rPr lang="ru-RU" dirty="0" smtClean="0">
                <a:latin typeface="Calibri" panose="020F0502020204030204" pitchFamily="34" charset="0"/>
              </a:rPr>
              <a:t> против Австрии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55000" lnSpcReduction="20000"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 smtClean="0">
                <a:latin typeface="Calibri" panose="020F0502020204030204" pitchFamily="34" charset="0"/>
              </a:rPr>
              <a:t>О полиции  ст.23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dirty="0" smtClean="0">
              <a:solidFill>
                <a:srgbClr val="000000"/>
              </a:solidFill>
              <a:latin typeface="Calibri" panose="020F0502020204030204" pitchFamily="34" charset="0"/>
              <a:ea typeface="msmincho" charset="0"/>
              <a:cs typeface="msmincho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1. Сотрудник полиции имеет право лично или в составе подразделения (группы) применять огнестрельное оружие в следующих случаях: 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1) для защиты другого лица либо себя от посягательства, если это посягательство сопряжено с насилием, опасным для жизни или здоровья; 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2) для пресечения попытки завладения огнестрельным оружием, транспортным средством полиции, специальной и боевой техникой, состоящими на вооружении (обеспечении) полиции; 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3) для освобождения заложников; 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4) для задержания лица, застигнутого при совершении деяния, содержащего признаки тяжкого или особо тяжкого преступления против жизни, здоровья или собственности, и пытающегося скрыться, если иными средствами задержать это лицо не представляется возможным; 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5) для задержания лица, оказывающего вооруженное сопротивление, а также лица, отказывающегося выполнить законное требование о сдаче находящихся при нем оружия, боеприпасов, взрывчатых веществ, взрывных устройств, ядовитых или радиоактивных веществ; 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6) для отражения группового или вооруженного нападения на здания, помещения, сооружения и иные объекты государственных и муниципальных органов, общественных объединений, организаций и граждан; 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fontScale="62500" lnSpcReduction="20000"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7) для пресечения побега из мест содержания под стражей подозреваемых и обвиняемых в совершении преступлений или побега из-под конвоя лиц, задержанных по подозрению в совершении преступления, лиц, в отношении которых применена мера пресечения в виде заключения под стражу, лиц, осужденных к лишению свободы, а также для пресечения попытки насильственного освобождения указанных лиц.  </a:t>
            </a:r>
          </a:p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5. Запрещается применять огнестрельное оружие с производством выстрела на поражение в отношении женщин, лиц с явными признаками инвалидности, несовершеннолетних, когда их возраст очевиден или известен сотруднику полиции, за исключением случаев оказания указанными лицами вооруженного сопротивления, совершения вооруженного или группового нападения, угрожающего жизни и здоровью граждан или сотрудника полиции.  </a:t>
            </a:r>
          </a:p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6. Сотрудник полиции не имеет права применять огнестрельное оружие при значительном скоплении граждан, если в результате его применения могут пострадать случайные лица.  </a:t>
            </a:r>
          </a:p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dirty="0" smtClean="0">
              <a:solidFill>
                <a:srgbClr val="000000"/>
              </a:solidFill>
              <a:ea typeface="msmincho" charset="0"/>
              <a:cs typeface="msmincho" charset="0"/>
            </a:endParaRPr>
          </a:p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Основные принципы  применения силы и огнестрельного оружия должностными лицами по  поддержанию правопорядка 8Конгресс ООН Гавана 27.08-07.09.1990</a:t>
            </a:r>
          </a:p>
          <a:p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333399"/>
                </a:solidFill>
                <a:latin typeface="Calibri" panose="020F0502020204030204" pitchFamily="34" charset="0"/>
              </a:rPr>
              <a:t>Статья 3. Запрещение пыток</a:t>
            </a:r>
            <a:r>
              <a:rPr lang="ru-RU" dirty="0" smtClean="0">
                <a:latin typeface="Calibri" panose="020F0502020204030204" pitchFamily="34" charset="0"/>
              </a:rPr>
              <a:t/>
            </a:r>
            <a:br>
              <a:rPr lang="ru-RU" dirty="0" smtClean="0">
                <a:latin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r>
              <a:rPr lang="ru-RU" b="1" dirty="0" smtClean="0">
                <a:latin typeface="Calibri" panose="020F0502020204030204" pitchFamily="34" charset="0"/>
              </a:rPr>
              <a:t>Никто не должен подвергаться ни пыткам, ни бесчеловечному или унижающему достоинство обращению или наказанию.</a:t>
            </a:r>
          </a:p>
          <a:p>
            <a:pPr>
              <a:defRPr/>
            </a:pPr>
            <a:r>
              <a:rPr lang="ru-RU" dirty="0" smtClean="0">
                <a:latin typeface="Calibri" panose="020F0502020204030204" pitchFamily="34" charset="0"/>
              </a:rPr>
              <a:t>Соблюдение данной статьи  отражается в нормативно-правовых актах  по направлениям:</a:t>
            </a:r>
          </a:p>
          <a:p>
            <a:pPr>
              <a:defRPr/>
            </a:pPr>
            <a:r>
              <a:rPr lang="ru-RU" b="1" dirty="0" smtClean="0">
                <a:latin typeface="Calibri" panose="020F0502020204030204" pitchFamily="34" charset="0"/>
              </a:rPr>
              <a:t>Непозволительное отношение  </a:t>
            </a:r>
            <a:r>
              <a:rPr lang="ru-RU" dirty="0" smtClean="0">
                <a:latin typeface="Calibri" panose="020F0502020204030204" pitchFamily="34" charset="0"/>
              </a:rPr>
              <a:t>(запрет пыток  и оказания давления) и </a:t>
            </a:r>
            <a:r>
              <a:rPr lang="ru-RU" b="1" dirty="0" smtClean="0">
                <a:latin typeface="Calibri" panose="020F0502020204030204" pitchFamily="34" charset="0"/>
              </a:rPr>
              <a:t>пыточные условия  содержания  </a:t>
            </a:r>
            <a:r>
              <a:rPr lang="ru-RU" dirty="0" smtClean="0">
                <a:latin typeface="Calibri" panose="020F0502020204030204" pitchFamily="34" charset="0"/>
              </a:rPr>
              <a:t>(МТБ  учреждений  питания </a:t>
            </a:r>
            <a:r>
              <a:rPr lang="ru-RU" dirty="0" err="1" smtClean="0">
                <a:latin typeface="Calibri" panose="020F0502020204030204" pitchFamily="34" charset="0"/>
              </a:rPr>
              <a:t>санпин</a:t>
            </a:r>
            <a:r>
              <a:rPr lang="ru-RU" dirty="0" smtClean="0">
                <a:latin typeface="Calibri" panose="020F0502020204030204" pitchFamily="34" charset="0"/>
              </a:rPr>
              <a:t> т ПВР)</a:t>
            </a:r>
          </a:p>
          <a:p>
            <a:pPr>
              <a:defRPr/>
            </a:pPr>
            <a:r>
              <a:rPr lang="ru-RU" b="1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Статья 5 ФЗ «О полиции» </a:t>
            </a:r>
            <a:r>
              <a:rPr lang="ru-RU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3. Сотруднику полиции запрещается прибегать к пыткам, насилию, другому жестокому или унижающему человеческое достоинство обращению. Сотрудник полиции обязан пресекать действия, которыми гражданину умышленно причиняются боль, физическое или нравственное страдание С</a:t>
            </a:r>
          </a:p>
          <a:p>
            <a:pPr>
              <a:defRPr/>
            </a:pPr>
            <a:r>
              <a:rPr lang="ru-RU" b="1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Ст. 21 Конституции РФ</a:t>
            </a:r>
            <a:r>
              <a:rPr lang="ru-RU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: Никто не должен подвергаться пыткам, насилию, другому жестокому или унижающему человеческое достоинство обращению или наказанию. Никто не может быть без добровольного согласия подвергнут медицинским, научным или иным опытам</a:t>
            </a:r>
            <a:endParaRPr lang="ru-RU" dirty="0" smtClean="0">
              <a:latin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92500" lnSpcReduction="20000"/>
          </a:bodyPr>
          <a:lstStyle/>
          <a:p>
            <a:pPr marL="82550" indent="0">
              <a:buFont typeface="Wingdings 2" pitchFamily="18" charset="2"/>
              <a:buNone/>
              <a:defRPr/>
            </a:pPr>
            <a:r>
              <a:rPr lang="ru-RU" b="1" dirty="0" smtClean="0">
                <a:latin typeface="Calibri" panose="020F0502020204030204" pitchFamily="34" charset="0"/>
              </a:rPr>
              <a:t>Статья 5. Право на свободу и личную неприкосновенность</a:t>
            </a:r>
            <a:endParaRPr lang="ru-RU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ru-RU" dirty="0" smtClean="0">
                <a:latin typeface="Calibri" panose="020F0502020204030204" pitchFamily="34" charset="0"/>
              </a:rPr>
              <a:t>1. Каждый имеет право на свободу и личную неприкосновенность. Никто не может быть лишен свободы иначе как в следующих случаях и в порядке, установленном законом: </a:t>
            </a:r>
          </a:p>
          <a:p>
            <a:pPr>
              <a:defRPr/>
            </a:pPr>
            <a:r>
              <a:rPr lang="ru-RU" dirty="0" smtClean="0">
                <a:latin typeface="Calibri" panose="020F0502020204030204" pitchFamily="34" charset="0"/>
              </a:rPr>
              <a:t>2. Каждому арестованному незамедлительно сообщаются на понятном ему языке причины его ареста и любое предъявляемое ему обвинение.</a:t>
            </a:r>
          </a:p>
          <a:p>
            <a:pPr>
              <a:defRPr/>
            </a:pPr>
            <a:r>
              <a:rPr lang="ru-RU" dirty="0" smtClean="0">
                <a:latin typeface="Calibri" panose="020F0502020204030204" pitchFamily="34" charset="0"/>
              </a:rPr>
              <a:t>5. Каждый, кто стал жертвой ареста или заключения под стражу в нарушение положений настоящей статьи, </a:t>
            </a:r>
            <a:r>
              <a:rPr lang="ru-RU" b="1" dirty="0" smtClean="0">
                <a:latin typeface="Calibri" panose="020F0502020204030204" pitchFamily="34" charset="0"/>
              </a:rPr>
              <a:t>имеет право на компенсацию.</a:t>
            </a:r>
          </a:p>
          <a:p>
            <a:pPr>
              <a:defRPr/>
            </a:pPr>
            <a:endParaRPr lang="ru-RU" dirty="0" smtClean="0">
              <a:latin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550" y="476250"/>
            <a:ext cx="7962900" cy="5772150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latin typeface="Calibri" panose="020F0502020204030204" pitchFamily="34" charset="0"/>
              </a:rPr>
              <a:t>Статья 6. </a:t>
            </a:r>
            <a:r>
              <a:rPr lang="ru-RU" b="1" dirty="0" smtClean="0"/>
              <a:t>Право на справедливое судебное разбирательство</a:t>
            </a:r>
          </a:p>
          <a:p>
            <a:r>
              <a:rPr lang="ru-RU" b="1" dirty="0" smtClean="0"/>
              <a:t> </a:t>
            </a:r>
          </a:p>
          <a:p>
            <a:r>
              <a:rPr lang="ru-RU" sz="2400" dirty="0" smtClean="0"/>
              <a:t>1. Каждый в случае спора о его гражданских правах и обязанностях или при предъявлении ему любого уголовного обвинения имеет право на справедливое и публичное разбирательство дела в разумный срок независимым и беспристрастным судом, созданным на основании закона. Судебное решение объявляется публично, однако пресса и публика могут не допускаться на судебные заседания в течение всего процесса или его части по соображениям морали, общественного порядка или национальной безопасности в демократическом обществе, а также когда того требуют интересы несовершеннолетних или для защиты частной жизни сторон, или - в той мере, в какой это, по мнению суда, строго необходимо - при особых обстоятельствах, когда гласность нарушала бы интересы правосудия.</a:t>
            </a:r>
          </a:p>
          <a:p>
            <a:r>
              <a:rPr lang="ru-RU" sz="2400" dirty="0" smtClean="0"/>
              <a:t>2. Каждый обвиняемый в совершении уголовного преступления считается невиновным, до тех пор пока его виновность не будет установлена законным порядком.</a:t>
            </a:r>
          </a:p>
          <a:p>
            <a:r>
              <a:rPr lang="ru-RU" sz="2400" dirty="0" smtClean="0"/>
              <a:t>3. Каждый обвиняемый в совершении уголовного преступления имеет как минимум следующие права:</a:t>
            </a:r>
          </a:p>
          <a:p>
            <a:r>
              <a:rPr lang="ru-RU" sz="2400" dirty="0" err="1" smtClean="0"/>
              <a:t>a</a:t>
            </a:r>
            <a:r>
              <a:rPr lang="ru-RU" sz="2400" dirty="0" smtClean="0"/>
              <a:t>) быть незамедлительно и подробно уведомленным на понятном ему языке о характере и основании предъявленного ему обвинения;</a:t>
            </a:r>
          </a:p>
          <a:p>
            <a:r>
              <a:rPr lang="ru-RU" sz="2400" dirty="0" err="1" smtClean="0"/>
              <a:t>b</a:t>
            </a:r>
            <a:r>
              <a:rPr lang="ru-RU" sz="2400" dirty="0" smtClean="0"/>
              <a:t>) иметь достаточное время и возможности для подготовки своей защиты;</a:t>
            </a:r>
          </a:p>
          <a:p>
            <a:r>
              <a:rPr lang="ru-RU" sz="2400" dirty="0" err="1" smtClean="0"/>
              <a:t>c</a:t>
            </a:r>
            <a:r>
              <a:rPr lang="ru-RU" sz="2400" dirty="0" smtClean="0"/>
              <a:t>) защищать себя лично или через посредство выбранного им самим защитника или, при недостатке у него средств для оплаты услуг защитника, пользоваться услугами назначенного ему защитника бесплатно, когда того требуют интересы правосудия;</a:t>
            </a:r>
          </a:p>
          <a:p>
            <a:r>
              <a:rPr lang="ru-RU" sz="2400" dirty="0" err="1" smtClean="0"/>
              <a:t>d</a:t>
            </a:r>
            <a:r>
              <a:rPr lang="ru-RU" sz="2400" dirty="0" smtClean="0"/>
              <a:t>) допрашивать показывающих против него свидетелей или иметь право на то, чтобы эти свидетели были допрошены, и иметь право на вызов и допрос свидетелей в его пользу на тех же условиях, что и для свидетелей, показывающих против него;</a:t>
            </a:r>
          </a:p>
          <a:p>
            <a:r>
              <a:rPr lang="ru-RU" sz="2400" dirty="0" err="1" smtClean="0"/>
              <a:t>e</a:t>
            </a:r>
            <a:r>
              <a:rPr lang="ru-RU" sz="2400" dirty="0" smtClean="0"/>
              <a:t>) пользоваться бесплатной помощью переводчика, если он не понимает языка, используемого в суде, или не говорит на этом языке.</a:t>
            </a: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Статья 7 Наказание исключительно на основании закона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1. Никто не может быть осужден за совершение какого-либо деяния или за бездействие, которое согласно действовавшему в момент его совершения национальному или международному праву не являлось уголовным преступлением. Не может также налагаться наказание более тяжкое, нежели то, которое подлежало применению в момент совершения уголовного преступления.</a:t>
            </a:r>
          </a:p>
          <a:p>
            <a:r>
              <a:rPr lang="ru-RU" dirty="0" smtClean="0"/>
              <a:t>2. Настоящая статья не препятствует осуждению и наказанию любого лица за совершение какого-либо действия или за бездействие, которое в момент его совершения являлось уголовным преступлением в соответствии с общими принципами права, признанными цивилизованными странами.</a:t>
            </a:r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229600" cy="5857916"/>
          </a:xfrm>
        </p:spPr>
        <p:txBody>
          <a:bodyPr>
            <a:normAutofit fontScale="32500" lnSpcReduction="20000"/>
          </a:bodyPr>
          <a:lstStyle/>
          <a:p>
            <a:r>
              <a:rPr lang="ru-RU" dirty="0" smtClean="0"/>
              <a:t> </a:t>
            </a:r>
          </a:p>
          <a:p>
            <a:pPr algn="just"/>
            <a:r>
              <a:rPr lang="ru-RU" sz="6400" dirty="0" smtClean="0"/>
              <a:t>Статья 8  Право на уважение частной и семейной жизни</a:t>
            </a:r>
          </a:p>
          <a:p>
            <a:pPr algn="just"/>
            <a:r>
              <a:rPr lang="ru-RU" sz="6400" dirty="0" smtClean="0"/>
              <a:t> 1. Каждый имеет право на уважение его личной и семейной жизни, его жилища и его корреспонденции.</a:t>
            </a:r>
          </a:p>
          <a:p>
            <a:pPr algn="just"/>
            <a:r>
              <a:rPr lang="ru-RU" sz="6400" dirty="0" smtClean="0"/>
              <a:t>2. Не допускается вмешательство со стороны публичных властей в осуществление этого права, за исключением случаев, когда такое вмешательство предусмотрено законом и необходимо в демократическом обществе в интересах национальной безопасности и общественного порядка, экономического благосостояния страны, в целях предотвращения беспорядков или преступлений, для охраны здоровья или нравственности или защиты прав и свобод других лиц. </a:t>
            </a:r>
          </a:p>
          <a:p>
            <a:pPr algn="just"/>
            <a:r>
              <a:rPr lang="ru-RU" sz="6400" b="1" dirty="0" smtClean="0">
                <a:latin typeface="Calibri" panose="020F0502020204030204" pitchFamily="34" charset="0"/>
              </a:rPr>
              <a:t>Застигнутый на чужой жилой пл. не обязан доказывать что здесь не живет </a:t>
            </a:r>
          </a:p>
          <a:p>
            <a:pPr algn="just"/>
            <a:r>
              <a:rPr lang="ru-RU" sz="6400" b="1" dirty="0" err="1" smtClean="0">
                <a:latin typeface="Calibri" panose="020F0502020204030204" pitchFamily="34" charset="0"/>
              </a:rPr>
              <a:t>Болат</a:t>
            </a:r>
            <a:r>
              <a:rPr lang="ru-RU" sz="6400" b="1" dirty="0" smtClean="0">
                <a:latin typeface="Calibri" panose="020F0502020204030204" pitchFamily="34" charset="0"/>
              </a:rPr>
              <a:t> против РФ 2006г.</a:t>
            </a:r>
          </a:p>
          <a:p>
            <a:pPr algn="just"/>
            <a:r>
              <a:rPr lang="ru-RU" sz="6400" dirty="0" smtClean="0"/>
              <a:t> Статья 10 Свобода выражения мнения</a:t>
            </a:r>
          </a:p>
          <a:p>
            <a:pPr>
              <a:buNone/>
            </a:pPr>
            <a:endParaRPr lang="ru-RU" sz="4300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Статья 9 Свобода мысли, совести и религии</a:t>
            </a:r>
          </a:p>
          <a:p>
            <a:r>
              <a:rPr lang="ru-RU" dirty="0" smtClean="0"/>
              <a:t> 1. Каждый имеет право на свободу мысли, совести и религии; это право включает свободу менять свою религию или убеждения и свободу исповедовать свою религию или убеждения как индивидуально, так и сообща с другими, публичным или частным порядком в богослужении, обучении, отправлении религиозных и культовых обрядов.</a:t>
            </a:r>
          </a:p>
          <a:p>
            <a:r>
              <a:rPr lang="ru-RU" dirty="0" smtClean="0"/>
              <a:t>2. Свобода исповедовать свою религию или убеждения подлежит лишь тем ограничениям, которые предусмотрены законом и необходимы в демократическом обществе в интересах общественной безопасности, для охраны общественного порядка, здоровья или нравственности или для защиты прав и свобод других лиц.</a:t>
            </a:r>
          </a:p>
          <a:p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888" y="125413"/>
            <a:ext cx="749935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Что защищает человека  от ненадлежащего обращения?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9363" y="1268412"/>
            <a:ext cx="7499350" cy="5375297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2400" b="1" dirty="0" smtClean="0"/>
              <a:t>Формально-юридические гарантии</a:t>
            </a:r>
          </a:p>
          <a:p>
            <a:pPr marL="82550" indent="0"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400" dirty="0" smtClean="0"/>
              <a:t>Заключаются в нормативном закреплении положений, направленных на обеспечение прав и свобод 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2400" b="1" dirty="0" smtClean="0"/>
              <a:t>Институциональные гарантии</a:t>
            </a:r>
          </a:p>
          <a:p>
            <a:pPr marL="82550" indent="0" eaLnBrk="1" hangingPunct="1">
              <a:buFont typeface="Wingdings 2" pitchFamily="18" charset="2"/>
              <a:buNone/>
              <a:defRPr/>
            </a:pPr>
            <a:r>
              <a:rPr lang="ru-RU" sz="2400" dirty="0" smtClean="0"/>
              <a:t>Различные государственные и общественные органы и организации, в которые может обратиться гражданин за защитой своих прав</a:t>
            </a:r>
          </a:p>
          <a:p>
            <a:pPr marL="82550" indent="0" eaLnBrk="1" hangingPunct="1">
              <a:buFont typeface="Wingdings" pitchFamily="2" charset="2"/>
              <a:buChar char="ü"/>
              <a:defRPr/>
            </a:pPr>
            <a:r>
              <a:rPr lang="ru-RU" sz="2400" b="1" dirty="0" smtClean="0"/>
              <a:t>   Уровень правой культуры</a:t>
            </a:r>
          </a:p>
          <a:p>
            <a:pPr marL="82550" indent="0" eaLnBrk="1" hangingPunct="1">
              <a:buNone/>
              <a:defRPr/>
            </a:pPr>
            <a:r>
              <a:rPr lang="ru-RU" sz="2400" b="1" dirty="0" smtClean="0"/>
              <a:t>- </a:t>
            </a:r>
            <a:r>
              <a:rPr lang="ru-RU" sz="2400" dirty="0" smtClean="0"/>
              <a:t>сотрудников правоохранительных органов (Европейский кодекс полицейской этики. (</a:t>
            </a:r>
            <a:r>
              <a:rPr lang="en-US" sz="2400" dirty="0" smtClean="0"/>
              <a:t>Rec.(</a:t>
            </a:r>
            <a:r>
              <a:rPr lang="ru-RU" sz="2400" dirty="0" smtClean="0"/>
              <a:t>2001</a:t>
            </a:r>
            <a:r>
              <a:rPr lang="en-US" sz="2400" dirty="0" smtClean="0"/>
              <a:t>)10 </a:t>
            </a:r>
            <a:r>
              <a:rPr lang="ru-RU" sz="2400" dirty="0" smtClean="0"/>
              <a:t>Комитет министров СЕ 19.09.2001) Кодекс поведения должностных лиц по поддержанию правопорядка 9 принят Резолюцией ГА ООН 34/169 17 декабря 1979г.</a:t>
            </a:r>
          </a:p>
          <a:p>
            <a:pPr marL="82550" indent="0" eaLnBrk="1" hangingPunct="1">
              <a:buNone/>
              <a:defRPr/>
            </a:pPr>
            <a:r>
              <a:rPr lang="ru-RU" sz="2400" dirty="0" smtClean="0"/>
              <a:t>- человека</a:t>
            </a:r>
          </a:p>
          <a:p>
            <a:pPr marL="82550" indent="0" eaLnBrk="1" hangingPunct="1">
              <a:buFont typeface="Wingdings" pitchFamily="2" charset="2"/>
              <a:buChar char="ü"/>
              <a:defRPr/>
            </a:pPr>
            <a:endParaRPr lang="ru-RU" sz="2800" dirty="0" smtClean="0"/>
          </a:p>
          <a:p>
            <a:pPr marL="82550" indent="0" eaLnBrk="1" hangingPunct="1">
              <a:buFont typeface="Wingdings 2" pitchFamily="18" charset="2"/>
              <a:buNone/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357290" y="1285860"/>
            <a:ext cx="74168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92500"/>
          </a:bodyPr>
          <a:lstStyle/>
          <a:p>
            <a:pPr>
              <a:defRPr/>
            </a:pPr>
            <a:endParaRPr lang="ru-RU" b="1" dirty="0" smtClean="0">
              <a:latin typeface="Calibri" panose="020F0502020204030204" pitchFamily="34" charset="0"/>
            </a:endParaRPr>
          </a:p>
          <a:p>
            <a:pPr marL="82550" indent="0">
              <a:buFont typeface="Wingdings 2" pitchFamily="18" charset="2"/>
              <a:buNone/>
              <a:defRPr/>
            </a:pPr>
            <a:r>
              <a:rPr lang="ru-RU" b="1" dirty="0" smtClean="0">
                <a:latin typeface="Calibri" panose="020F0502020204030204" pitchFamily="34" charset="0"/>
              </a:rPr>
              <a:t>Статья 13. Право на эффективное средство правовой защиты</a:t>
            </a:r>
            <a:endParaRPr lang="ru-RU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ru-RU" dirty="0" smtClean="0">
                <a:latin typeface="Calibri" panose="020F0502020204030204" pitchFamily="34" charset="0"/>
              </a:rPr>
              <a:t>Каждый, чьи права и свободы, признанные в настоящей Конвенции, нарушены, имеет право на эффективное средство правовой защиты в государственном органе, даже если это нарушение было совершено лицами, действовавшими в официальном качестве.</a:t>
            </a:r>
          </a:p>
          <a:p>
            <a:pPr>
              <a:defRPr/>
            </a:pPr>
            <a:r>
              <a:rPr lang="ru-RU" dirty="0" smtClean="0">
                <a:latin typeface="Calibri" panose="020F0502020204030204" pitchFamily="34" charset="0"/>
              </a:rPr>
              <a:t>Звонок адвокату 51  право обжалования  действий должностных лиц  </a:t>
            </a:r>
          </a:p>
          <a:p>
            <a:pPr>
              <a:defRPr/>
            </a:pPr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0" y="1428736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274638"/>
            <a:ext cx="8755062" cy="1354137"/>
          </a:xfrm>
        </p:spPr>
        <p:txBody>
          <a:bodyPr/>
          <a:lstStyle/>
          <a:p>
            <a:pPr>
              <a:defRPr/>
            </a:pPr>
            <a:r>
              <a:rPr lang="ru-RU" sz="2600" b="1" dirty="0" smtClean="0">
                <a:solidFill>
                  <a:srgbClr val="003399"/>
                </a:solidFill>
                <a:effectLst/>
              </a:rPr>
              <a:t>Европейская Конвенция по Предупреждению Пыток</a:t>
            </a:r>
            <a:br>
              <a:rPr lang="ru-RU" sz="2600" b="1" dirty="0" smtClean="0">
                <a:solidFill>
                  <a:srgbClr val="003399"/>
                </a:solidFill>
                <a:effectLst/>
              </a:rPr>
            </a:br>
            <a:r>
              <a:rPr lang="ru-RU" sz="2600" b="1" dirty="0" smtClean="0">
                <a:solidFill>
                  <a:srgbClr val="003399"/>
                </a:solidFill>
                <a:effectLst/>
              </a:rPr>
              <a:t>и Бесчеловечного или Унижающего Достоинство обращения или наказания</a:t>
            </a:r>
            <a:endParaRPr lang="ru-RU" sz="2600" dirty="0">
              <a:solidFill>
                <a:srgbClr val="00339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2988" y="1773238"/>
            <a:ext cx="7705725" cy="4248150"/>
          </a:xfrm>
        </p:spPr>
        <p:txBody>
          <a:bodyPr>
            <a:normAutofit lnSpcReduction="10000"/>
          </a:bodyPr>
          <a:lstStyle/>
          <a:p>
            <a:pPr marL="82550" indent="0">
              <a:buFont typeface="Wingdings 2" pitchFamily="18" charset="2"/>
              <a:buNone/>
              <a:defRPr/>
            </a:pPr>
            <a:r>
              <a:rPr lang="ru-RU" sz="2200" dirty="0" smtClean="0">
                <a:latin typeface="Calibri" panose="020F0502020204030204" pitchFamily="34" charset="0"/>
              </a:rPr>
              <a:t>Принята в 1987 г.</a:t>
            </a:r>
            <a:r>
              <a:rPr lang="ru-RU" sz="2000" dirty="0" smtClean="0"/>
              <a:t>  </a:t>
            </a:r>
            <a:r>
              <a:rPr lang="ru-RU" sz="2200" dirty="0" smtClean="0">
                <a:latin typeface="Calibri" panose="020F0502020204030204" pitchFamily="34" charset="0"/>
              </a:rPr>
              <a:t>На основе Конвенции был учрежден </a:t>
            </a:r>
            <a:r>
              <a:rPr lang="ru-RU" sz="2200" b="1" dirty="0" smtClean="0">
                <a:latin typeface="Calibri" panose="020F0502020204030204" pitchFamily="34" charset="0"/>
              </a:rPr>
              <a:t>Комитет против пыток. </a:t>
            </a:r>
          </a:p>
          <a:p>
            <a:pPr marL="82550" indent="0">
              <a:buFont typeface="Wingdings 2" pitchFamily="18" charset="2"/>
              <a:buNone/>
              <a:defRPr/>
            </a:pPr>
            <a:r>
              <a:rPr lang="ru-RU" sz="2000" dirty="0" smtClean="0"/>
              <a:t> </a:t>
            </a:r>
            <a:r>
              <a:rPr lang="ru-RU" sz="2200" b="1" dirty="0" smtClean="0">
                <a:latin typeface="Calibri" panose="020F0502020204030204" pitchFamily="34" charset="0"/>
              </a:rPr>
              <a:t>Статья 1</a:t>
            </a:r>
          </a:p>
          <a:p>
            <a:pPr>
              <a:defRPr/>
            </a:pPr>
            <a:r>
              <a:rPr lang="ru-RU" sz="2200" dirty="0" smtClean="0">
                <a:latin typeface="Calibri" panose="020F0502020204030204" pitchFamily="34" charset="0"/>
              </a:rPr>
              <a:t>Учреждается </a:t>
            </a:r>
            <a:r>
              <a:rPr lang="ru-RU" sz="2200" b="1" dirty="0" smtClean="0">
                <a:latin typeface="Calibri" panose="020F0502020204030204" pitchFamily="34" charset="0"/>
              </a:rPr>
              <a:t>Европейский Комитет по предупреждению пыток</a:t>
            </a:r>
            <a:r>
              <a:rPr lang="ru-RU" sz="2200" dirty="0" smtClean="0">
                <a:latin typeface="Calibri" panose="020F0502020204030204" pitchFamily="34" charset="0"/>
              </a:rPr>
              <a:t> и бесчеловечного или унижающего достоинство обращения или наказания. Комитет посредством посещений изучает обращение с лицами, лишенными свободы, </a:t>
            </a:r>
            <a:r>
              <a:rPr lang="ru-RU" sz="2200" b="1" dirty="0" smtClean="0">
                <a:latin typeface="Calibri" panose="020F0502020204030204" pitchFamily="34" charset="0"/>
              </a:rPr>
              <a:t>в целях усиления, </a:t>
            </a:r>
            <a:r>
              <a:rPr lang="ru-RU" sz="2200" dirty="0" smtClean="0">
                <a:latin typeface="Calibri" panose="020F0502020204030204" pitchFamily="34" charset="0"/>
              </a:rPr>
              <a:t>в случае необходимости, </a:t>
            </a:r>
            <a:r>
              <a:rPr lang="ru-RU" sz="2200" b="1" dirty="0" smtClean="0">
                <a:latin typeface="Calibri" panose="020F0502020204030204" pitchFamily="34" charset="0"/>
              </a:rPr>
              <a:t>защиты их от пыток и от бесчеловечного или унижающего достоинство обращения или наказания. </a:t>
            </a:r>
          </a:p>
          <a:p>
            <a:pPr marL="82550" indent="0">
              <a:buFont typeface="Wingdings 2" pitchFamily="18" charset="2"/>
              <a:buNone/>
              <a:defRPr/>
            </a:pPr>
            <a:r>
              <a:rPr lang="ru-RU" sz="2200" dirty="0" smtClean="0">
                <a:latin typeface="Calibri" panose="020F0502020204030204" pitchFamily="34" charset="0"/>
              </a:rPr>
              <a:t>В настоящее время 40 государств — членов Совета Европы являются участниками Конвенции.</a:t>
            </a:r>
            <a:endParaRPr lang="ru-RU" sz="2200" b="1" dirty="0" smtClean="0">
              <a:latin typeface="Calibri" panose="020F0502020204030204" pitchFamily="34" charset="0"/>
            </a:endParaRP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353425" cy="18002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003399"/>
                </a:solidFill>
                <a:effectLst/>
              </a:rPr>
              <a:t>Свод принципов защиты всех лиц, подвергаемых задержанию или заключению в </a:t>
            </a:r>
            <a:r>
              <a:rPr lang="ru-RU" sz="3200" b="1" dirty="0" err="1" smtClean="0">
                <a:solidFill>
                  <a:srgbClr val="003399"/>
                </a:solidFill>
                <a:effectLst/>
              </a:rPr>
              <a:t>какой-бы</a:t>
            </a:r>
            <a:r>
              <a:rPr lang="ru-RU" sz="3200" b="1" dirty="0" smtClean="0">
                <a:solidFill>
                  <a:srgbClr val="003399"/>
                </a:solidFill>
                <a:effectLst/>
              </a:rPr>
              <a:t> то ни было форме</a:t>
            </a:r>
            <a:r>
              <a:rPr lang="ru-RU" sz="3200" b="1" dirty="0" smtClean="0">
                <a:solidFill>
                  <a:srgbClr val="006666"/>
                </a:solidFill>
                <a:effectLst/>
              </a:rPr>
              <a:t/>
            </a:r>
            <a:br>
              <a:rPr lang="ru-RU" sz="3200" b="1" dirty="0" smtClean="0">
                <a:solidFill>
                  <a:srgbClr val="006666"/>
                </a:solidFill>
                <a:effectLst/>
              </a:rPr>
            </a:br>
            <a:r>
              <a:rPr lang="ru-RU" sz="1800" i="1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Принят </a:t>
            </a:r>
            <a:r>
              <a:rPr lang="ru-RU" sz="1800" i="1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hlinkClick r:id="rId2"/>
              </a:rPr>
              <a:t>резолюцией 43/173</a:t>
            </a:r>
            <a:r>
              <a:rPr lang="ru-RU" sz="1800" i="1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ru-RU" sz="1800" i="1" dirty="0" smtClean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Генеральной </a:t>
            </a:r>
            <a:r>
              <a:rPr lang="ru-RU" sz="1800" i="1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Ассамблеи от 9 декабря 1988 года</a:t>
            </a:r>
            <a:r>
              <a:rPr lang="ru-RU" sz="1800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/>
            </a:r>
            <a:br>
              <a:rPr lang="ru-RU" sz="1800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</a:br>
            <a:r>
              <a:rPr lang="ru-RU" sz="3200" b="1" dirty="0" smtClean="0">
                <a:solidFill>
                  <a:srgbClr val="006666"/>
                </a:solidFill>
                <a:effectLst/>
              </a:rPr>
              <a:t> </a:t>
            </a:r>
            <a:endParaRPr lang="ru-RU" sz="3200" dirty="0">
              <a:solidFill>
                <a:srgbClr val="0066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2988" y="2276475"/>
            <a:ext cx="7891462" cy="3971925"/>
          </a:xfrm>
        </p:spPr>
        <p:txBody>
          <a:bodyPr/>
          <a:lstStyle/>
          <a:p>
            <a:pPr marL="82550" indent="0">
              <a:buFont typeface="Wingdings 2" pitchFamily="18" charset="2"/>
              <a:buNone/>
              <a:defRPr/>
            </a:pPr>
            <a:r>
              <a:rPr lang="ru-RU" sz="2200" b="1" dirty="0">
                <a:latin typeface="Calibri" panose="020F0502020204030204" pitchFamily="34" charset="0"/>
              </a:rPr>
              <a:t>Принцип 1</a:t>
            </a:r>
          </a:p>
          <a:p>
            <a:pPr>
              <a:defRPr/>
            </a:pPr>
            <a:r>
              <a:rPr lang="ru-RU" sz="2200" dirty="0">
                <a:latin typeface="Calibri" panose="020F0502020204030204" pitchFamily="34" charset="0"/>
              </a:rPr>
              <a:t> Все лица, подвергнутые задержанию или заключению в какой бы то ни было форме, </a:t>
            </a:r>
            <a:r>
              <a:rPr lang="ru-RU" sz="2200" b="1" dirty="0">
                <a:latin typeface="Calibri" panose="020F0502020204030204" pitchFamily="34" charset="0"/>
              </a:rPr>
              <a:t>имеют право на гуманное обращение и уважение достоинства</a:t>
            </a:r>
            <a:r>
              <a:rPr lang="ru-RU" sz="2200" dirty="0">
                <a:latin typeface="Calibri" panose="020F0502020204030204" pitchFamily="34" charset="0"/>
              </a:rPr>
              <a:t>, присущего человеческой личности.</a:t>
            </a:r>
          </a:p>
          <a:p>
            <a:pPr marL="82550" indent="0">
              <a:buFont typeface="Wingdings 2" pitchFamily="18" charset="2"/>
              <a:buNone/>
              <a:defRPr/>
            </a:pPr>
            <a:r>
              <a:rPr lang="ru-RU" sz="2200" b="1" dirty="0">
                <a:latin typeface="Calibri" panose="020F0502020204030204" pitchFamily="34" charset="0"/>
              </a:rPr>
              <a:t>Принцип 2</a:t>
            </a:r>
          </a:p>
          <a:p>
            <a:pPr>
              <a:defRPr/>
            </a:pPr>
            <a:r>
              <a:rPr lang="ru-RU" sz="2200" dirty="0">
                <a:latin typeface="Calibri" panose="020F0502020204030204" pitchFamily="34" charset="0"/>
              </a:rPr>
              <a:t>Арест, задержание или заключение осуществляются только </a:t>
            </a:r>
            <a:r>
              <a:rPr lang="ru-RU" sz="2200" b="1" dirty="0">
                <a:latin typeface="Calibri" panose="020F0502020204030204" pitchFamily="34" charset="0"/>
              </a:rPr>
              <a:t>в строгом соответствии с положениями закона </a:t>
            </a:r>
            <a:r>
              <a:rPr lang="ru-RU" sz="2200" dirty="0">
                <a:latin typeface="Calibri" panose="020F0502020204030204" pitchFamily="34" charset="0"/>
              </a:rPr>
              <a:t>и компетентными должностными лицами или лицами, уполномоченными законом для этом цели.</a:t>
            </a:r>
          </a:p>
          <a:p>
            <a:pPr>
              <a:defRPr/>
            </a:pPr>
            <a:endParaRPr lang="ru-RU" sz="2200" dirty="0">
              <a:latin typeface="Calibri" panose="020F0502020204030204" pitchFamily="34" charset="0"/>
            </a:endParaRP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550" y="333375"/>
            <a:ext cx="7962900" cy="5915025"/>
          </a:xfrm>
        </p:spPr>
        <p:txBody>
          <a:bodyPr>
            <a:normAutofit lnSpcReduction="10000"/>
          </a:bodyPr>
          <a:lstStyle/>
          <a:p>
            <a:pPr marL="82550" indent="0">
              <a:buFont typeface="Wingdings 2" pitchFamily="18" charset="2"/>
              <a:buNone/>
              <a:defRPr/>
            </a:pPr>
            <a:r>
              <a:rPr lang="ru-RU" sz="2200" b="1" dirty="0">
                <a:latin typeface="Calibri" panose="020F0502020204030204" pitchFamily="34" charset="0"/>
              </a:rPr>
              <a:t>Принцип 3</a:t>
            </a:r>
          </a:p>
          <a:p>
            <a:pPr>
              <a:defRPr/>
            </a:pPr>
            <a:r>
              <a:rPr lang="ru-RU" sz="2200" dirty="0">
                <a:latin typeface="Calibri" panose="020F0502020204030204" pitchFamily="34" charset="0"/>
              </a:rPr>
              <a:t>В интересах лиц, подвергаемых задержанию или заключению в какой бы то ни было форме</a:t>
            </a:r>
            <a:r>
              <a:rPr lang="ru-RU" sz="2200" b="1" dirty="0">
                <a:latin typeface="Calibri" panose="020F0502020204030204" pitchFamily="34" charset="0"/>
              </a:rPr>
              <a:t>, не допускается никакое ограничение или умаление каких бы то ни было прав человека,</a:t>
            </a:r>
            <a:r>
              <a:rPr lang="ru-RU" sz="2200" dirty="0">
                <a:latin typeface="Calibri" panose="020F0502020204030204" pitchFamily="34" charset="0"/>
              </a:rPr>
              <a:t> признаваемых или существующих в каком-либо государстве в соответствии с правом, конвенциями, правилами или обычаями, на том основании, что эти права не признаются или признаются в меньшем объеме в настоящем Своде </a:t>
            </a:r>
            <a:r>
              <a:rPr lang="ru-RU" sz="2200" dirty="0" smtClean="0">
                <a:latin typeface="Calibri" panose="020F0502020204030204" pitchFamily="34" charset="0"/>
              </a:rPr>
              <a:t>принципов.</a:t>
            </a:r>
          </a:p>
          <a:p>
            <a:pPr marL="82550" indent="0">
              <a:buFont typeface="Wingdings 2" pitchFamily="18" charset="2"/>
              <a:buNone/>
              <a:defRPr/>
            </a:pPr>
            <a:r>
              <a:rPr lang="ru-RU" sz="2200" b="1" dirty="0">
                <a:latin typeface="Calibri" panose="020F0502020204030204" pitchFamily="34" charset="0"/>
              </a:rPr>
              <a:t>Принцип 6</a:t>
            </a:r>
          </a:p>
          <a:p>
            <a:pPr>
              <a:defRPr/>
            </a:pPr>
            <a:r>
              <a:rPr lang="ru-RU" sz="2200" dirty="0">
                <a:latin typeface="Calibri" panose="020F0502020204030204" pitchFamily="34" charset="0"/>
              </a:rPr>
              <a:t>Ни одно задержанное или находящееся в заключении лицо </a:t>
            </a:r>
            <a:r>
              <a:rPr lang="ru-RU" sz="2200" b="1" dirty="0">
                <a:latin typeface="Calibri" panose="020F0502020204030204" pitchFamily="34" charset="0"/>
              </a:rPr>
              <a:t>не должно подвергаться пыткам </a:t>
            </a:r>
            <a:r>
              <a:rPr lang="ru-RU" sz="2200" dirty="0">
                <a:latin typeface="Calibri" panose="020F0502020204030204" pitchFamily="34" charset="0"/>
              </a:rPr>
              <a:t>или жестоким, бесчеловечным или унижающим достоинство видам обращения или наказания.  </a:t>
            </a:r>
          </a:p>
          <a:p>
            <a:pPr>
              <a:defRPr/>
            </a:pPr>
            <a:r>
              <a:rPr lang="ru-RU" sz="2200" b="1" dirty="0">
                <a:latin typeface="Calibri" panose="020F0502020204030204" pitchFamily="34" charset="0"/>
              </a:rPr>
              <a:t>Никакие обстоятельства не могут служить оправданием для пыток </a:t>
            </a:r>
            <a:r>
              <a:rPr lang="ru-RU" sz="2200" dirty="0">
                <a:latin typeface="Calibri" panose="020F0502020204030204" pitchFamily="34" charset="0"/>
              </a:rPr>
              <a:t>или других жестоких, бесчеловечных или унижающих достоинство видов обращения или наказания.</a:t>
            </a:r>
          </a:p>
          <a:p>
            <a:pPr>
              <a:defRPr/>
            </a:pPr>
            <a:endParaRPr lang="ru-RU" sz="2200" dirty="0">
              <a:latin typeface="Calibri" panose="020F0502020204030204" pitchFamily="34" charset="0"/>
            </a:endParaRP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2988" y="188913"/>
            <a:ext cx="7962900" cy="6346825"/>
          </a:xfrm>
        </p:spPr>
        <p:txBody>
          <a:bodyPr/>
          <a:lstStyle/>
          <a:p>
            <a:pPr>
              <a:defRPr/>
            </a:pPr>
            <a:r>
              <a:rPr lang="ru-RU" sz="2200" dirty="0" smtClean="0">
                <a:latin typeface="Calibri" panose="020F0502020204030204" pitchFamily="34" charset="0"/>
              </a:rPr>
              <a:t>2. Задержанное или находящееся в заключении лицо имеет право свободно и в условиях полной конфиденциальности </a:t>
            </a:r>
            <a:r>
              <a:rPr lang="ru-RU" sz="2200" b="1" dirty="0" smtClean="0">
                <a:latin typeface="Calibri" panose="020F0502020204030204" pitchFamily="34" charset="0"/>
              </a:rPr>
              <a:t>общаться с лицами</a:t>
            </a:r>
            <a:r>
              <a:rPr lang="ru-RU" sz="2200" dirty="0" smtClean="0">
                <a:latin typeface="Calibri" panose="020F0502020204030204" pitchFamily="34" charset="0"/>
              </a:rPr>
              <a:t>, </a:t>
            </a:r>
            <a:r>
              <a:rPr lang="ru-RU" sz="2200" b="1" dirty="0" smtClean="0">
                <a:latin typeface="Calibri" panose="020F0502020204030204" pitchFamily="34" charset="0"/>
              </a:rPr>
              <a:t>которые посещают места задержания </a:t>
            </a:r>
            <a:r>
              <a:rPr lang="ru-RU" sz="2200" dirty="0" smtClean="0">
                <a:latin typeface="Calibri" panose="020F0502020204030204" pitchFamily="34" charset="0"/>
              </a:rPr>
              <a:t>или заключения ...</a:t>
            </a:r>
          </a:p>
          <a:p>
            <a:pPr marL="82550" indent="0">
              <a:buFont typeface="Wingdings 2" pitchFamily="18" charset="2"/>
              <a:buNone/>
              <a:defRPr/>
            </a:pPr>
            <a:r>
              <a:rPr lang="ru-RU" sz="2200" b="1" dirty="0">
                <a:latin typeface="Calibri" panose="020F0502020204030204" pitchFamily="34" charset="0"/>
              </a:rPr>
              <a:t>Принцип 33</a:t>
            </a:r>
          </a:p>
          <a:p>
            <a:pPr>
              <a:defRPr/>
            </a:pPr>
            <a:r>
              <a:rPr lang="ru-RU" sz="2200" dirty="0">
                <a:latin typeface="Calibri" panose="020F0502020204030204" pitchFamily="34" charset="0"/>
              </a:rPr>
              <a:t>1. Задержанное или находящееся в заключении лицо или его адвокат </a:t>
            </a:r>
            <a:r>
              <a:rPr lang="ru-RU" sz="2200" b="1" dirty="0">
                <a:latin typeface="Calibri" panose="020F0502020204030204" pitchFamily="34" charset="0"/>
              </a:rPr>
              <a:t>имеют право направить в органы</a:t>
            </a:r>
            <a:r>
              <a:rPr lang="ru-RU" sz="2200" dirty="0">
                <a:latin typeface="Calibri" panose="020F0502020204030204" pitchFamily="34" charset="0"/>
              </a:rPr>
              <a:t>, ответственные за управление местом задержания или заключения, и в более высокие инстанции, </a:t>
            </a:r>
            <a:r>
              <a:rPr lang="ru-RU" sz="2200" dirty="0" smtClean="0">
                <a:latin typeface="Calibri" panose="020F0502020204030204" pitchFamily="34" charset="0"/>
              </a:rPr>
              <a:t>…, </a:t>
            </a:r>
            <a:r>
              <a:rPr lang="ru-RU" sz="2200" dirty="0">
                <a:latin typeface="Calibri" panose="020F0502020204030204" pitchFamily="34" charset="0"/>
              </a:rPr>
              <a:t>— </a:t>
            </a:r>
            <a:r>
              <a:rPr lang="ru-RU" sz="2200" b="1" dirty="0">
                <a:latin typeface="Calibri" panose="020F0502020204030204" pitchFamily="34" charset="0"/>
              </a:rPr>
              <a:t>просьбу или жалобу относительно обращения с данным лицом, </a:t>
            </a:r>
            <a:r>
              <a:rPr lang="ru-RU" sz="2200" dirty="0">
                <a:latin typeface="Calibri" panose="020F0502020204030204" pitchFamily="34" charset="0"/>
              </a:rPr>
              <a:t>в частности в случае пыток или другого жестокого, бесчеловечного или унижающего человеческое достоинство вида обращения</a:t>
            </a:r>
            <a:r>
              <a:rPr lang="ru-RU" sz="2200" dirty="0" smtClean="0">
                <a:latin typeface="Calibri" panose="020F0502020204030204" pitchFamily="34" charset="0"/>
              </a:rPr>
              <a:t>.</a:t>
            </a:r>
          </a:p>
          <a:p>
            <a:pPr>
              <a:defRPr/>
            </a:pPr>
            <a:r>
              <a:rPr lang="ru-RU" sz="2200" dirty="0">
                <a:latin typeface="Calibri" panose="020F0502020204030204" pitchFamily="34" charset="0"/>
              </a:rPr>
              <a:t>4. Каждая просьба или жалоба без промедления рассматривается, и ответ дается без неоправданной задержки. </a:t>
            </a:r>
            <a:r>
              <a:rPr lang="ru-RU" sz="2200" dirty="0" smtClean="0">
                <a:latin typeface="Calibri" panose="020F0502020204030204" pitchFamily="34" charset="0"/>
              </a:rPr>
              <a:t>... </a:t>
            </a:r>
            <a:r>
              <a:rPr lang="ru-RU" sz="2200" dirty="0">
                <a:latin typeface="Calibri" panose="020F0502020204030204" pitchFamily="34" charset="0"/>
              </a:rPr>
              <a:t>Как задержанное или находящееся в заключении лицо, так и любой податель просьбы или жалобы в соответствии с пунктом 1 не могут подвергаться преследованиям за подачу просьбы или жалобы. </a:t>
            </a:r>
          </a:p>
          <a:p>
            <a:pPr>
              <a:defRPr/>
            </a:pPr>
            <a:endParaRPr lang="ru-RU" sz="2200" dirty="0">
              <a:latin typeface="Calibri" panose="020F0502020204030204" pitchFamily="34" charset="0"/>
            </a:endParaRPr>
          </a:p>
          <a:p>
            <a:pPr>
              <a:defRPr/>
            </a:pPr>
            <a:endParaRPr lang="ru-RU" sz="2200" dirty="0" smtClean="0">
              <a:latin typeface="Calibri" panose="020F0502020204030204" pitchFamily="34" charset="0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550" y="333375"/>
            <a:ext cx="7962900" cy="6191250"/>
          </a:xfrm>
        </p:spPr>
        <p:txBody>
          <a:bodyPr/>
          <a:lstStyle/>
          <a:p>
            <a:pPr marL="82550" indent="0">
              <a:buFont typeface="Wingdings 2" pitchFamily="18" charset="2"/>
              <a:buNone/>
              <a:defRPr/>
            </a:pPr>
            <a:r>
              <a:rPr lang="ru-RU" sz="2200" b="1" dirty="0">
                <a:latin typeface="Calibri" panose="020F0502020204030204" pitchFamily="34" charset="0"/>
              </a:rPr>
              <a:t>Принцип 21</a:t>
            </a:r>
          </a:p>
          <a:p>
            <a:pPr>
              <a:defRPr/>
            </a:pPr>
            <a:r>
              <a:rPr lang="ru-RU" sz="2200" dirty="0">
                <a:latin typeface="Calibri" panose="020F0502020204030204" pitchFamily="34" charset="0"/>
              </a:rPr>
              <a:t>1. </a:t>
            </a:r>
            <a:r>
              <a:rPr lang="ru-RU" sz="2200" b="1" dirty="0">
                <a:latin typeface="Calibri" panose="020F0502020204030204" pitchFamily="34" charset="0"/>
              </a:rPr>
              <a:t>Запрещается злоупотреблять положением задержанного </a:t>
            </a:r>
            <a:r>
              <a:rPr lang="ru-RU" sz="2200" dirty="0">
                <a:latin typeface="Calibri" panose="020F0502020204030204" pitchFamily="34" charset="0"/>
              </a:rPr>
              <a:t>или находящегося в заключении лица с целью принуждения его к признанию, какому-либо иному изобличению самого себя или даче показаний против любого другого лица.</a:t>
            </a:r>
          </a:p>
          <a:p>
            <a:pPr>
              <a:defRPr/>
            </a:pPr>
            <a:r>
              <a:rPr lang="ru-RU" sz="2200" dirty="0">
                <a:latin typeface="Calibri" panose="020F0502020204030204" pitchFamily="34" charset="0"/>
              </a:rPr>
              <a:t>2. Ни одно задержанное лицо </a:t>
            </a:r>
            <a:r>
              <a:rPr lang="ru-RU" sz="2200" b="1" dirty="0">
                <a:latin typeface="Calibri" panose="020F0502020204030204" pitchFamily="34" charset="0"/>
              </a:rPr>
              <a:t>не должно подвергаться во время допроса насилию, угрозам </a:t>
            </a:r>
            <a:r>
              <a:rPr lang="ru-RU" sz="2200" dirty="0">
                <a:latin typeface="Calibri" panose="020F0502020204030204" pitchFamily="34" charset="0"/>
              </a:rPr>
              <a:t>или таким методам дознания, которые нарушают его способность принимать решения или выносить суждения</a:t>
            </a:r>
            <a:r>
              <a:rPr lang="ru-RU" sz="2200" dirty="0" smtClean="0">
                <a:latin typeface="Calibri" panose="020F0502020204030204" pitchFamily="34" charset="0"/>
              </a:rPr>
              <a:t>.</a:t>
            </a:r>
          </a:p>
          <a:p>
            <a:pPr marL="82550" indent="0">
              <a:buFont typeface="Wingdings 2" pitchFamily="18" charset="2"/>
              <a:buNone/>
              <a:defRPr/>
            </a:pPr>
            <a:r>
              <a:rPr lang="ru-RU" sz="2200" b="1" dirty="0">
                <a:latin typeface="Calibri" panose="020F0502020204030204" pitchFamily="34" charset="0"/>
              </a:rPr>
              <a:t>Принцип 29</a:t>
            </a:r>
          </a:p>
          <a:p>
            <a:pPr>
              <a:defRPr/>
            </a:pPr>
            <a:r>
              <a:rPr lang="ru-RU" sz="2200" dirty="0">
                <a:latin typeface="Calibri" panose="020F0502020204030204" pitchFamily="34" charset="0"/>
              </a:rPr>
              <a:t>1. В целях наблюдения за строгим соблюдением соответствующих законов и правил </a:t>
            </a:r>
            <a:r>
              <a:rPr lang="ru-RU" sz="2200" b="1" dirty="0">
                <a:latin typeface="Calibri" panose="020F0502020204030204" pitchFamily="34" charset="0"/>
              </a:rPr>
              <a:t>места задержания регулярно посещаются </a:t>
            </a:r>
            <a:r>
              <a:rPr lang="ru-RU" sz="2200" dirty="0">
                <a:latin typeface="Calibri" panose="020F0502020204030204" pitchFamily="34" charset="0"/>
              </a:rPr>
              <a:t>квалифицированными и обладающими достаточным опытом лицами, назначаемыми и ответственными перед компетентными властями, отличными от властей, в непосредственном ведении которых находятся места задержания или заключения.</a:t>
            </a:r>
          </a:p>
          <a:p>
            <a:pPr>
              <a:defRPr/>
            </a:pPr>
            <a:endParaRPr lang="ru-RU" sz="2200" dirty="0">
              <a:latin typeface="Calibri" panose="020F0502020204030204" pitchFamily="34" charset="0"/>
            </a:endParaRPr>
          </a:p>
          <a:p>
            <a:pPr>
              <a:defRPr/>
            </a:pPr>
            <a:endParaRPr lang="ru-RU" sz="2200" dirty="0">
              <a:latin typeface="Calibri" panose="020F0502020204030204" pitchFamily="34" charset="0"/>
            </a:endParaRP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7"/>
          <p:cNvSpPr>
            <a:spLocks noGrp="1"/>
          </p:cNvSpPr>
          <p:nvPr>
            <p:ph type="title"/>
          </p:nvPr>
        </p:nvSpPr>
        <p:spPr>
          <a:xfrm>
            <a:off x="1403350" y="274638"/>
            <a:ext cx="75311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100" b="1" dirty="0">
                <a:solidFill>
                  <a:schemeClr val="tx2">
                    <a:satMod val="130000"/>
                  </a:schemeClr>
                </a:solidFill>
              </a:rPr>
              <a:t>Нормативные акты, содержащие стандарты обращения</a:t>
            </a:r>
            <a:r>
              <a:rPr lang="ru-RU" sz="3100" b="1" dirty="0" smtClean="0">
                <a:solidFill>
                  <a:schemeClr val="tx2">
                    <a:satMod val="130000"/>
                  </a:schemeClr>
                </a:solidFill>
              </a:rPr>
              <a:t>: </a:t>
            </a:r>
            <a:r>
              <a:rPr lang="ru-RU" sz="3100" b="1" dirty="0" smtClean="0">
                <a:solidFill>
                  <a:srgbClr val="003399"/>
                </a:solidFill>
              </a:rPr>
              <a:t>Национальные (российские)</a:t>
            </a:r>
            <a:endParaRPr lang="ru-RU" sz="3100" b="1" dirty="0">
              <a:solidFill>
                <a:srgbClr val="003399"/>
              </a:solidFill>
            </a:endParaRPr>
          </a:p>
        </p:txBody>
      </p:sp>
      <p:sp>
        <p:nvSpPr>
          <p:cNvPr id="9" name="Содержимое 6"/>
          <p:cNvSpPr>
            <a:spLocks noGrp="1"/>
          </p:cNvSpPr>
          <p:nvPr>
            <p:ph idx="1"/>
          </p:nvPr>
        </p:nvSpPr>
        <p:spPr>
          <a:xfrm>
            <a:off x="1042988" y="1557338"/>
            <a:ext cx="7715250" cy="5040312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b="1" dirty="0" smtClean="0"/>
              <a:t>Конституция РФ </a:t>
            </a:r>
            <a:r>
              <a:rPr lang="ru-RU" dirty="0" smtClean="0"/>
              <a:t>Конституция Российской Федерации</a:t>
            </a:r>
          </a:p>
          <a:p>
            <a:pPr marL="0" indent="0" algn="just"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dirty="0" smtClean="0"/>
              <a:t> ст.2 «Человек, его права и свободы являются высшей ценностью.  Признание, соблюдение и защита прав и свобод гражданина – обязанность государства».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b="1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/>
              <a:t>Кодекс об административных правонарушениях (КоАП РФ)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/>
              <a:t>Уголовно-процессуальный кодекс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/>
              <a:t>Закон о полиции</a:t>
            </a:r>
          </a:p>
          <a:p>
            <a:pPr marL="365760" indent="-283464">
              <a:buFont typeface="Wingdings 2"/>
              <a:buChar char=""/>
              <a:defRPr/>
            </a:pPr>
            <a:r>
              <a:rPr lang="ru-RU" b="1" dirty="0" smtClean="0"/>
              <a:t>ФЗ 103 О содержании под стражей </a:t>
            </a:r>
            <a:r>
              <a:rPr lang="ru-RU" dirty="0" smtClean="0"/>
              <a:t>"О содержании под стражей подозреваемых и обвиняемых в совершении преступлений«</a:t>
            </a:r>
          </a:p>
          <a:p>
            <a:pPr marL="365760" indent="-283464">
              <a:buFont typeface="Wingdings 2"/>
              <a:buChar char=""/>
              <a:defRPr/>
            </a:pPr>
            <a:r>
              <a:rPr lang="ru-RU" dirty="0" smtClean="0"/>
              <a:t>Федеральный закон от 26.04.2013 N 67-ФЗ"О порядке отбывания административного ареста"</a:t>
            </a:r>
          </a:p>
          <a:p>
            <a:pPr marL="365760" indent="-283464">
              <a:buNone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476375" y="1268413"/>
            <a:ext cx="74168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 marL="365760" indent="-283464">
              <a:buFont typeface="Wingdings 2"/>
              <a:buChar char=""/>
              <a:defRPr/>
            </a:pPr>
            <a:endParaRPr lang="ru-RU" dirty="0" smtClean="0"/>
          </a:p>
          <a:p>
            <a:pPr marL="365760" indent="-283464">
              <a:buFont typeface="Wingdings 2"/>
              <a:buChar char=""/>
              <a:defRPr/>
            </a:pPr>
            <a:r>
              <a:rPr lang="ru-RU" sz="2300" b="1" dirty="0" smtClean="0"/>
              <a:t>Постановление Правительства РФ от 15 октября 2003 г. N 627 «Об утверждении положения об условиях содержания лиц, задержанных за административное правонарушение, нормах питания и порядке медицинского обслуживания таких лиц»</a:t>
            </a:r>
          </a:p>
          <a:p>
            <a:pPr marL="365760" indent="-283464">
              <a:buFont typeface="Wingdings 2"/>
              <a:buChar char=""/>
              <a:defRPr/>
            </a:pPr>
            <a:r>
              <a:rPr lang="ru-RU" sz="2300" b="1" dirty="0" smtClean="0"/>
              <a:t>Федеральный закон от 21.11.2011 N 323-ФЗ</a:t>
            </a:r>
            <a:br>
              <a:rPr lang="ru-RU" sz="2300" b="1" dirty="0" smtClean="0"/>
            </a:br>
            <a:r>
              <a:rPr lang="ru-RU" sz="2300" b="1" dirty="0" smtClean="0"/>
              <a:t>(ред. от 22.10.2014)</a:t>
            </a:r>
            <a:br>
              <a:rPr lang="ru-RU" sz="2300" b="1" dirty="0" smtClean="0"/>
            </a:br>
            <a:r>
              <a:rPr lang="ru-RU" sz="2300" b="1" dirty="0" smtClean="0"/>
              <a:t>"Об основах охраны здоровья граждан в Российской Федерации»</a:t>
            </a:r>
          </a:p>
          <a:p>
            <a:pPr marL="365760" indent="-283464">
              <a:buFont typeface="Wingdings 2"/>
              <a:buChar char=""/>
              <a:defRPr/>
            </a:pPr>
            <a:r>
              <a:rPr lang="ru-RU" sz="2300" b="1" dirty="0" smtClean="0"/>
              <a:t>Закон РФ от 02.07.1992 N 3185-1</a:t>
            </a:r>
            <a:br>
              <a:rPr lang="ru-RU" sz="2300" b="1" dirty="0" smtClean="0"/>
            </a:br>
            <a:r>
              <a:rPr lang="ru-RU" sz="2300" b="1" dirty="0" smtClean="0"/>
              <a:t>(ред. от 25.11.2013)</a:t>
            </a:r>
            <a:br>
              <a:rPr lang="ru-RU" sz="2300" b="1" dirty="0" smtClean="0"/>
            </a:br>
            <a:r>
              <a:rPr lang="ru-RU" sz="2300" b="1" dirty="0" smtClean="0"/>
              <a:t>"О психиатрической помощи и гарантиях прав граждан при ее оказании»</a:t>
            </a: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 fontScale="85000" lnSpcReduction="20000"/>
          </a:bodyPr>
          <a:lstStyle/>
          <a:p>
            <a:pPr marL="365760" indent="-283464">
              <a:buFont typeface="Wingdings 2"/>
              <a:buChar char=""/>
              <a:defRPr/>
            </a:pPr>
            <a:endParaRPr lang="ru-RU" sz="4900" dirty="0" smtClean="0"/>
          </a:p>
          <a:p>
            <a:pPr marL="365760" indent="-283464" algn="just">
              <a:buFont typeface="Wingdings 2"/>
              <a:buChar char=""/>
              <a:defRPr/>
            </a:pPr>
            <a:r>
              <a:rPr lang="ru-RU" sz="2900" dirty="0" smtClean="0"/>
              <a:t>Приказ МВД России от 10.02.2014 N 83</a:t>
            </a:r>
            <a:br>
              <a:rPr lang="ru-RU" sz="2900" dirty="0" smtClean="0"/>
            </a:br>
            <a:r>
              <a:rPr lang="ru-RU" sz="2900" dirty="0" smtClean="0"/>
              <a:t>"Об утверждении Правил внутреннего распорядка в местах отбывания административного ареста«</a:t>
            </a:r>
          </a:p>
          <a:p>
            <a:pPr marL="365760" indent="-283464" algn="just">
              <a:defRPr/>
            </a:pPr>
            <a:r>
              <a:rPr lang="ru-RU" sz="2900" dirty="0" smtClean="0"/>
              <a:t>     Постановление Правительства РФ </a:t>
            </a:r>
          </a:p>
          <a:p>
            <a:pPr marL="365760" indent="-283464" algn="just">
              <a:buNone/>
              <a:defRPr/>
            </a:pPr>
            <a:r>
              <a:rPr lang="ru-RU" sz="2900" dirty="0" smtClean="0"/>
              <a:t>     от 28.12.2012 N 1466</a:t>
            </a:r>
            <a:br>
              <a:rPr lang="ru-RU" sz="2900" dirty="0" smtClean="0"/>
            </a:br>
            <a:r>
              <a:rPr lang="ru-RU" sz="2900" dirty="0" smtClean="0"/>
              <a:t>"Об утверждении Правил оказания лицам, заключенным под стражу или отбывающим наказание в виде лишения свободы, медицинской помощи в медицинских организациях государственной и муниципальной систем здравоохранения, а также приглашения для проведения консультаций врачей-специалистов указанных медицинских организаций при невозможности оказания медицинской помощи в учреждениях уголовно-исполнительной системы"</a:t>
            </a:r>
          </a:p>
          <a:p>
            <a:pPr marL="365760" indent="-283464">
              <a:buNone/>
              <a:defRPr/>
            </a:pPr>
            <a:endParaRPr lang="ru-RU" sz="2600" b="1" dirty="0" smtClean="0"/>
          </a:p>
          <a:p>
            <a:pPr marL="365760" indent="-283464">
              <a:buFont typeface="Wingdings 2"/>
              <a:buChar char=""/>
              <a:defRPr/>
            </a:pPr>
            <a:endParaRPr lang="ru-RU" b="1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85000" lnSpcReduction="20000"/>
          </a:bodyPr>
          <a:lstStyle/>
          <a:p>
            <a:pPr marL="365760" indent="-283464">
              <a:buFont typeface="Wingdings 2"/>
              <a:buChar char=""/>
              <a:defRPr/>
            </a:pPr>
            <a:r>
              <a:rPr lang="ru-RU" dirty="0" smtClean="0"/>
              <a:t>Постановление Правительства РФ от 14.01.2011 N 3</a:t>
            </a:r>
            <a:br>
              <a:rPr lang="ru-RU" dirty="0" smtClean="0"/>
            </a:br>
            <a:r>
              <a:rPr lang="ru-RU" dirty="0" smtClean="0"/>
              <a:t>(ред. от 04.09.2012)</a:t>
            </a:r>
            <a:br>
              <a:rPr lang="ru-RU" dirty="0" smtClean="0"/>
            </a:br>
            <a:r>
              <a:rPr lang="ru-RU" dirty="0" smtClean="0"/>
              <a:t>"О медицинском освидетельствовании подозреваемых или обвиняемых в совершении преступлений"</a:t>
            </a:r>
            <a:br>
              <a:rPr lang="ru-RU" dirty="0" smtClean="0"/>
            </a:br>
            <a:r>
              <a:rPr lang="ru-RU" dirty="0" smtClean="0"/>
              <a:t>(вместе с "Правилами медицинского освидетельствования подозреваемых или обвиняемых в совершении преступлений")</a:t>
            </a:r>
          </a:p>
          <a:p>
            <a:pPr marL="365760" indent="-283464">
              <a:buFont typeface="Wingdings 2"/>
              <a:buChar char=""/>
              <a:defRPr/>
            </a:pPr>
            <a:r>
              <a:rPr lang="ru-RU" dirty="0" smtClean="0"/>
              <a:t>Приказ </a:t>
            </a:r>
            <a:r>
              <a:rPr lang="ru-RU" dirty="0" err="1" smtClean="0"/>
              <a:t>Минздравсоцразвития</a:t>
            </a:r>
            <a:r>
              <a:rPr lang="ru-RU" dirty="0" smtClean="0"/>
              <a:t> РФ от 16.03.2011 N 208н</a:t>
            </a:r>
            <a:br>
              <a:rPr lang="ru-RU" dirty="0" smtClean="0"/>
            </a:br>
            <a:r>
              <a:rPr lang="ru-RU" dirty="0" smtClean="0"/>
              <a:t>"Об утверждении формы направления на медицинское освидетельствование подозреваемого или обвиняемого в совершении преступления, в отношении которого избрана мера пресечения в виде заключения под стражу"</a:t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71480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Формально-юридические гарантии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285860"/>
            <a:ext cx="7872442" cy="4811715"/>
          </a:xfrm>
        </p:spPr>
        <p:txBody>
          <a:bodyPr>
            <a:normAutofit fontScale="70000" lnSpcReduction="20000"/>
          </a:bodyPr>
          <a:lstStyle/>
          <a:p>
            <a:pPr marL="82550" indent="0" algn="just">
              <a:spcBef>
                <a:spcPts val="0"/>
              </a:spcBef>
              <a:buNone/>
              <a:defRPr/>
            </a:pPr>
            <a:r>
              <a:rPr lang="ru-RU" dirty="0" smtClean="0"/>
              <a:t>Заключаются в нормативном закреплении положений, направленных на обеспечение прав и свобод </a:t>
            </a:r>
          </a:p>
          <a:p>
            <a:pPr marL="82550" indent="0" algn="just">
              <a:spcBef>
                <a:spcPts val="0"/>
              </a:spcBef>
              <a:buNone/>
              <a:defRPr/>
            </a:pPr>
            <a:r>
              <a:rPr lang="ru-RU" b="1" dirty="0" smtClean="0">
                <a:solidFill>
                  <a:srgbClr val="003399"/>
                </a:solidFill>
              </a:rPr>
              <a:t>    - Международные и  Национальные</a:t>
            </a:r>
          </a:p>
          <a:p>
            <a:pPr marL="82550" indent="0" algn="just">
              <a:spcBef>
                <a:spcPts val="0"/>
              </a:spcBef>
              <a:buNone/>
              <a:defRPr/>
            </a:pPr>
            <a:endParaRPr lang="ru-RU" b="1" dirty="0" smtClean="0">
              <a:solidFill>
                <a:srgbClr val="003399"/>
              </a:solidFill>
            </a:endParaRPr>
          </a:p>
          <a:p>
            <a:pPr marL="82550" indent="0" algn="just">
              <a:spcBef>
                <a:spcPts val="0"/>
              </a:spcBef>
              <a:buFontTx/>
              <a:buChar char="-"/>
              <a:defRPr/>
            </a:pPr>
            <a:r>
              <a:rPr lang="ru-RU" b="1" dirty="0" smtClean="0">
                <a:solidFill>
                  <a:srgbClr val="003399"/>
                </a:solidFill>
              </a:rPr>
              <a:t>Законы и подзаконные акты (Конституция РФ, Закон о Полиции, </a:t>
            </a:r>
            <a:r>
              <a:rPr lang="ru-RU" b="1" dirty="0" err="1" smtClean="0">
                <a:solidFill>
                  <a:srgbClr val="003399"/>
                </a:solidFill>
              </a:rPr>
              <a:t>КоАП</a:t>
            </a:r>
            <a:r>
              <a:rPr lang="ru-RU" b="1" dirty="0" smtClean="0">
                <a:solidFill>
                  <a:srgbClr val="003399"/>
                </a:solidFill>
              </a:rPr>
              <a:t>, УПК, ГПК, ФЗ103, ФЗ125, ФЗ 59, Постановления правительства приказы МВД и пр.)</a:t>
            </a:r>
          </a:p>
          <a:p>
            <a:pPr marL="82550" indent="0" algn="just">
              <a:spcBef>
                <a:spcPts val="0"/>
              </a:spcBef>
              <a:buFontTx/>
              <a:buChar char="-"/>
              <a:defRPr/>
            </a:pPr>
            <a:endParaRPr lang="ru-RU" b="1" dirty="0" smtClean="0">
              <a:solidFill>
                <a:srgbClr val="003399"/>
              </a:solidFill>
            </a:endParaRPr>
          </a:p>
          <a:p>
            <a:pPr marL="82550" indent="0" algn="just">
              <a:spcBef>
                <a:spcPts val="0"/>
              </a:spcBef>
              <a:buFontTx/>
              <a:buChar char="-"/>
              <a:defRPr/>
            </a:pPr>
            <a:r>
              <a:rPr lang="ru-RU" b="1" dirty="0" smtClean="0">
                <a:solidFill>
                  <a:srgbClr val="003399"/>
                </a:solidFill>
              </a:rPr>
              <a:t>Правоприменительная практика (решения ЕСПЧ и </a:t>
            </a:r>
            <a:r>
              <a:rPr lang="ru-RU" b="1" dirty="0" err="1" smtClean="0">
                <a:solidFill>
                  <a:srgbClr val="003399"/>
                </a:solidFill>
              </a:rPr>
              <a:t>нац.судов</a:t>
            </a:r>
            <a:r>
              <a:rPr lang="ru-RU" b="1" dirty="0" smtClean="0">
                <a:solidFill>
                  <a:srgbClr val="003399"/>
                </a:solidFill>
              </a:rPr>
              <a:t>, постановления пленумов ВС, </a:t>
            </a:r>
            <a:endParaRPr lang="ru-RU" b="1" dirty="0" smtClean="0">
              <a:solidFill>
                <a:srgbClr val="003399"/>
              </a:solidFill>
            </a:endParaRPr>
          </a:p>
          <a:p>
            <a:pPr marL="82550" indent="0" algn="just">
              <a:spcBef>
                <a:spcPts val="0"/>
              </a:spcBef>
              <a:buFontTx/>
              <a:buChar char="-"/>
              <a:defRPr/>
            </a:pPr>
            <a:r>
              <a:rPr lang="ru-RU" b="1" dirty="0" smtClean="0">
                <a:solidFill>
                  <a:srgbClr val="003399"/>
                </a:solidFill>
              </a:rPr>
              <a:t> </a:t>
            </a:r>
            <a:r>
              <a:rPr lang="ru-RU" b="1" dirty="0" smtClean="0">
                <a:solidFill>
                  <a:srgbClr val="003399"/>
                </a:solidFill>
              </a:rPr>
              <a:t>Рекомендации. ЕПП2006,  </a:t>
            </a:r>
            <a:r>
              <a:rPr lang="ru-RU" b="1" dirty="0" err="1" smtClean="0">
                <a:solidFill>
                  <a:srgbClr val="003399"/>
                </a:solidFill>
              </a:rPr>
              <a:t>доклаты</a:t>
            </a:r>
            <a:r>
              <a:rPr lang="ru-RU" b="1" dirty="0" smtClean="0">
                <a:solidFill>
                  <a:srgbClr val="003399"/>
                </a:solidFill>
              </a:rPr>
              <a:t> </a:t>
            </a:r>
            <a:r>
              <a:rPr lang="ru-RU" b="1" dirty="0" smtClean="0">
                <a:solidFill>
                  <a:srgbClr val="003399"/>
                </a:solidFill>
              </a:rPr>
              <a:t>РФ в </a:t>
            </a:r>
            <a:r>
              <a:rPr lang="en-US" b="1" dirty="0" smtClean="0">
                <a:solidFill>
                  <a:srgbClr val="003399"/>
                </a:solidFill>
              </a:rPr>
              <a:t>CAT/C/55/Add/11 </a:t>
            </a:r>
            <a:r>
              <a:rPr lang="ru-RU" b="1" dirty="0" smtClean="0">
                <a:solidFill>
                  <a:srgbClr val="003399"/>
                </a:solidFill>
              </a:rPr>
              <a:t>и рекомендации </a:t>
            </a:r>
            <a:r>
              <a:rPr lang="en-US" b="1" dirty="0" smtClean="0">
                <a:solidFill>
                  <a:srgbClr val="003399"/>
                </a:solidFill>
              </a:rPr>
              <a:t>CAT, </a:t>
            </a:r>
            <a:r>
              <a:rPr lang="ru-RU" b="1" dirty="0" smtClean="0">
                <a:solidFill>
                  <a:srgbClr val="003399"/>
                </a:solidFill>
              </a:rPr>
              <a:t>Доклады ЕКПП,  рекомендация </a:t>
            </a:r>
            <a:r>
              <a:rPr lang="en-US" b="1" dirty="0" smtClean="0">
                <a:solidFill>
                  <a:srgbClr val="003399"/>
                </a:solidFill>
              </a:rPr>
              <a:t>R(80)11* </a:t>
            </a:r>
            <a:r>
              <a:rPr lang="ru-RU" b="1" dirty="0" smtClean="0">
                <a:solidFill>
                  <a:srgbClr val="003399"/>
                </a:solidFill>
              </a:rPr>
              <a:t>Комитета Министров  СЕ «О заключении под стражу до суда» 27.06.1980 и по отношению к несовершеннолетним, женщинам, лицам с психическими расстройствами и т.д.</a:t>
            </a:r>
          </a:p>
          <a:p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500042"/>
            <a:ext cx="7872410" cy="5740409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ПРИКАЗ от 8 августа 2011 г. N 237</a:t>
            </a:r>
            <a:endParaRPr lang="ru-RU" dirty="0" smtClean="0"/>
          </a:p>
          <a:p>
            <a:r>
              <a:rPr lang="ru-RU" b="1" dirty="0" smtClean="0"/>
              <a:t>ОБ ОРГАНИЗАЦИИ ПРОКУРОРСКОГО НАДЗОРА ЗА СОБЛЮДЕНИЕМ ЗАКОНОДАТЕЛЬСТВА ПРИ СОДЕРЖАНИИ</a:t>
            </a:r>
            <a:endParaRPr lang="ru-RU" dirty="0" smtClean="0"/>
          </a:p>
          <a:p>
            <a:r>
              <a:rPr lang="ru-RU" b="1" dirty="0" smtClean="0"/>
              <a:t>ПОДОЗРЕВАЕМЫХ И ОБВИНЯЕМЫХ В ИЗОЛЯТОРАХ ВРЕМЕННОГО СОДЕРЖАНИЯ ОРГАНОВ ВНУТРЕННИХ ДЕЛ, ПОГРАНИЧНЫХ ОРГАНОВ ФСБ РОССИИ, НА ГАУПТВАХТАХ, В КОНВОЙНЫХ ПОМЕЩЕНИЯХ СУДОВ (ВОЕННЫХ СУДОВ)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 algn="just"/>
            <a:r>
              <a:rPr lang="ru-RU" dirty="0" smtClean="0"/>
              <a:t>Приказ </a:t>
            </a:r>
            <a:r>
              <a:rPr lang="ru-RU" dirty="0" err="1" smtClean="0"/>
              <a:t>Минздравсоцразвития</a:t>
            </a:r>
            <a:r>
              <a:rPr lang="ru-RU" dirty="0" smtClean="0"/>
              <a:t> РФ </a:t>
            </a:r>
          </a:p>
          <a:p>
            <a:pPr algn="just">
              <a:buNone/>
            </a:pPr>
            <a:r>
              <a:rPr lang="ru-RU" dirty="0" smtClean="0"/>
              <a:t>     от 16.03.2011 N 209н</a:t>
            </a:r>
            <a:br>
              <a:rPr lang="ru-RU" dirty="0" smtClean="0"/>
            </a:br>
            <a:r>
              <a:rPr lang="ru-RU" dirty="0" smtClean="0"/>
              <a:t>"Об утверждении формы, Порядка ведения и хранения журнала регистрации медицинских освидетельствований подозреваемых или обвиняемых в совершении преступления, в отношении которых избрана мера пресечения в виде заключения под стражу»</a:t>
            </a:r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Приказ Министерства внутренних дел Российской Федерации от 1 марта 2012 г. N 140 г. Москва "Об утверждении Административного регламента Министерства внутренних дел Российской Федерации предоставления государственной услуги по приему, регистрации и разрешению в территориальных органах Министерства внутренних дел Российской Федерации заявлений, сообщений и иной информации о преступлениях, об административных правонарушениях, о происшествиях"</a:t>
            </a:r>
          </a:p>
          <a:p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Приказ МВД России от 22.11.2005 N 950</a:t>
            </a:r>
            <a:br>
              <a:rPr lang="ru-RU" dirty="0" smtClean="0"/>
            </a:br>
            <a:r>
              <a:rPr lang="ru-RU" dirty="0" smtClean="0"/>
              <a:t>(ред. от 18.10.2012)</a:t>
            </a:r>
            <a:br>
              <a:rPr lang="ru-RU" dirty="0" smtClean="0"/>
            </a:br>
            <a:r>
              <a:rPr lang="ru-RU" dirty="0" smtClean="0"/>
              <a:t>"Об утверждении Правил внутреннего распорядка изоляторов временного содержания подозреваемых и обвиняемых органов внутренних дел"</a:t>
            </a:r>
            <a:br>
              <a:rPr lang="ru-RU" dirty="0" smtClean="0"/>
            </a:br>
            <a:r>
              <a:rPr lang="ru-RU" dirty="0" smtClean="0"/>
              <a:t>Приказ МВД России от 19.10.2012 N 966</a:t>
            </a:r>
            <a:br>
              <a:rPr lang="ru-RU" dirty="0" smtClean="0"/>
            </a:br>
            <a:r>
              <a:rPr lang="ru-RU" dirty="0" smtClean="0"/>
              <a:t>"Об установлении повышенных норм питания, рациона питания и норм замены одних продуктов питания другими, применяемых при организации питания подозреваемых и обвиняемых в совершении преступлений, находящихся в изоляторах временного содержания подозреваемых и обвиняемых органов внутренних дел Российской Федерации"</a:t>
            </a:r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Приказ МВД России от 19.10.2012 N 966</a:t>
            </a:r>
            <a:br>
              <a:rPr lang="ru-RU" dirty="0" smtClean="0"/>
            </a:br>
            <a:r>
              <a:rPr lang="ru-RU" dirty="0" smtClean="0"/>
              <a:t>"Об установлении повышенных норм питания, рациона питания и норм замены одних продуктов питания другими, применяемых при организации питания подозреваемых и обвиняемых в совершении преступлений, находящихся в изоляторах временного содержания подозреваемых и обвиняемых органов внутренних дел Российской Федерации"</a:t>
            </a:r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ПРИКАЗ МВД РФ N 1115, Минздрава РФ N 475 от 31.12.99 (ред. от 18.03.2003) "ОБ УТВЕРЖДЕНИИ ИНСТРУКЦИИ О ПОРЯДКЕ МЕДИКО-САНИТАРНОГО ОБЕСПЕЧЕНИЯ ЛИЦ, СОДЕРЖАЩИХСЯ В ИЗОЛЯТОРАХ ВРЕМЕННОГО СОДЕРЖАНИЯ ОРГАНОВ ВНУТРЕННИХ ДЕЛ"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/>
          </a:bodyPr>
          <a:lstStyle/>
          <a:p>
            <a:r>
              <a:rPr lang="ru-RU" b="1" cap="all" dirty="0" smtClean="0"/>
              <a:t>министерство внутренних дел российской федерации</a:t>
            </a:r>
            <a:r>
              <a:rPr lang="ru-RU" dirty="0" smtClean="0"/>
              <a:t> </a:t>
            </a:r>
          </a:p>
          <a:p>
            <a:r>
              <a:rPr lang="ru-RU" b="1" dirty="0" smtClean="0"/>
              <a:t>П Р И К А З  </a:t>
            </a:r>
            <a:r>
              <a:rPr lang="ru-RU" dirty="0" smtClean="0"/>
              <a:t>6 июня 2000г.              № 605дсп </a:t>
            </a:r>
          </a:p>
          <a:p>
            <a:endParaRPr lang="ru-RU" dirty="0" smtClean="0"/>
          </a:p>
          <a:p>
            <a:r>
              <a:rPr lang="ru-RU" b="1" dirty="0" smtClean="0"/>
              <a:t>О мерах по совершенствованию деятельно-</a:t>
            </a:r>
            <a:endParaRPr lang="ru-RU" dirty="0" smtClean="0"/>
          </a:p>
          <a:p>
            <a:r>
              <a:rPr lang="ru-RU" b="1" dirty="0" err="1" smtClean="0"/>
              <a:t>сти</a:t>
            </a:r>
            <a:r>
              <a:rPr lang="ru-RU" b="1" dirty="0" smtClean="0"/>
              <a:t> органов внутренних дел по исполнению</a:t>
            </a:r>
            <a:endParaRPr lang="ru-RU" dirty="0" smtClean="0"/>
          </a:p>
          <a:p>
            <a:r>
              <a:rPr lang="ru-RU" b="1" dirty="0" smtClean="0"/>
              <a:t>административного законодательства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 hangingPunct="0"/>
            <a:r>
              <a:rPr lang="ru-RU" dirty="0" smtClean="0"/>
              <a:t>СП 12-95  </a:t>
            </a:r>
          </a:p>
          <a:p>
            <a:pPr hangingPunct="0"/>
            <a:r>
              <a:rPr lang="ru-RU" dirty="0" smtClean="0"/>
              <a:t>МВД России </a:t>
            </a:r>
          </a:p>
          <a:p>
            <a:pPr hangingPunct="0"/>
            <a:r>
              <a:rPr lang="ru-RU" b="1" dirty="0" smtClean="0"/>
              <a:t>СВОД ПРАВИЛ </a:t>
            </a:r>
          </a:p>
          <a:p>
            <a:pPr hangingPunct="0"/>
            <a:r>
              <a:rPr lang="ru-RU" b="1" dirty="0" smtClean="0"/>
              <a:t>ИНСТРУКЦИЯ</a:t>
            </a:r>
          </a:p>
          <a:p>
            <a:pPr hangingPunct="0"/>
            <a:r>
              <a:rPr lang="ru-RU" b="1" dirty="0" smtClean="0"/>
              <a:t>по проектированию объектов органов внутренних </a:t>
            </a:r>
          </a:p>
          <a:p>
            <a:pPr hangingPunct="0"/>
            <a:r>
              <a:rPr lang="ru-RU" b="1" dirty="0" smtClean="0"/>
              <a:t>дел (милиции) МВД России</a:t>
            </a:r>
          </a:p>
          <a:p>
            <a:pPr hangingPunct="0"/>
            <a:r>
              <a:rPr lang="ru-RU" dirty="0" smtClean="0"/>
              <a:t>Дата введения 1995-07-01 </a:t>
            </a:r>
          </a:p>
          <a:p>
            <a:pPr hangingPunct="0">
              <a:buNone/>
            </a:pPr>
            <a:r>
              <a:rPr lang="ru-RU" b="1" dirty="0" smtClean="0"/>
              <a:t> </a:t>
            </a:r>
          </a:p>
          <a:p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333399"/>
                </a:solidFill>
              </a:rPr>
              <a:t>"Уголовно-процессуальный кодекс Российской Федерации" от 18.12.2001 N 174-ФЗ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Статья 1. Законы, определяющие порядок уголовного судопроизводства</a:t>
            </a:r>
          </a:p>
          <a:p>
            <a:pPr algn="just">
              <a:buNone/>
            </a:pPr>
            <a:r>
              <a:rPr lang="ru-RU" dirty="0" smtClean="0"/>
              <a:t>    3. Общепризнанные принципы и нормы международного права и международные договоры Российской Федерации являются составной частью законодательства Российской Федерации, регулирующего уголовное судопроизводство. Если международным договором Российской Федерации установлены иные правила, чем предусмотренные настоящим Кодексом, то применяются правила международного договора.</a:t>
            </a:r>
          </a:p>
          <a:p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fontScale="47500" lnSpcReduction="20000"/>
          </a:bodyPr>
          <a:lstStyle/>
          <a:p>
            <a:r>
              <a:rPr lang="ru-RU" sz="4200" dirty="0" smtClean="0">
                <a:solidFill>
                  <a:srgbClr val="333399"/>
                </a:solidFill>
              </a:rPr>
              <a:t>Статья 125. Судебный порядок рассмотрения жалоб</a:t>
            </a:r>
          </a:p>
          <a:p>
            <a:r>
              <a:rPr lang="ru-RU" dirty="0" smtClean="0"/>
              <a:t> </a:t>
            </a:r>
          </a:p>
          <a:p>
            <a:r>
              <a:rPr lang="ru-RU" sz="3800" dirty="0" smtClean="0"/>
              <a:t>1. Постановления дознавателя, следователя, руководителя следственного органа об отказе в возбуждении уголовного дела, о прекращении уголовного дела, а равно иные решения и действия (бездействие) дознавателя, следователя, руководителя следственного органа и прокурора, которые способны причинить ущерб конституционным правам и свободам участников уголовного судопроизводства либо затруднить доступ граждан к правосудию, могут быть обжалованы в районный суд по месту совершения деяния, содержащего признаки преступления. Если место производства предварительного расследования определено в соответствии с </a:t>
            </a:r>
            <a:r>
              <a:rPr lang="ru-RU" sz="3800" dirty="0" smtClean="0">
                <a:hlinkClick r:id="" action="ppaction://hlinkfile" tooltip="Ссылка на текущий документ"/>
              </a:rPr>
              <a:t>частями второй</a:t>
            </a:r>
            <a:r>
              <a:rPr lang="ru-RU" sz="3800" dirty="0" smtClean="0"/>
              <a:t> - </a:t>
            </a:r>
            <a:r>
              <a:rPr lang="ru-RU" sz="3800" dirty="0" smtClean="0">
                <a:hlinkClick r:id="" action="ppaction://hlinkfile" tooltip="Ссылка на текущий документ"/>
              </a:rPr>
              <a:t>шестой статьи 152</a:t>
            </a:r>
            <a:r>
              <a:rPr lang="ru-RU" sz="3800" dirty="0" smtClean="0"/>
              <a:t> настоящего Кодекса, жалобы на решения и действия (бездействие) указанных лиц рассматриваются районным судом по месту нахождения органа, в производстве которого находится уголовное дело.</a:t>
            </a:r>
          </a:p>
          <a:p>
            <a:r>
              <a:rPr lang="ru-RU" sz="3800" dirty="0" smtClean="0"/>
              <a:t>(часть 1 в ред. Федерального закона от 23.07.2013 N 220-ФЗ)</a:t>
            </a:r>
          </a:p>
          <a:p>
            <a:r>
              <a:rPr lang="ru-RU" sz="3800" dirty="0" smtClean="0"/>
              <a:t>2. Жалоба может быть подана в суд заявителем, его защитником, законным представителем или представителем непосредственно либо через дознавателя, следователя, руководителя следственного органа или прокурора.</a:t>
            </a:r>
          </a:p>
          <a:p>
            <a:r>
              <a:rPr lang="ru-RU" sz="3800" dirty="0" smtClean="0"/>
              <a:t>(в ред. Федерального закона от 24.07.2007 N 214-ФЗ)</a:t>
            </a:r>
          </a:p>
          <a:p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334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3399"/>
                </a:solidFill>
              </a:rPr>
              <a:t>Институциональные гарантии</a:t>
            </a:r>
            <a:endParaRPr lang="ru-RU" dirty="0">
              <a:solidFill>
                <a:srgbClr val="00339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6013" y="1125538"/>
            <a:ext cx="7891462" cy="5194300"/>
          </a:xfrm>
        </p:spPr>
        <p:txBody>
          <a:bodyPr>
            <a:normAutofit fontScale="92500"/>
          </a:bodyPr>
          <a:lstStyle/>
          <a:p>
            <a:pPr marL="82550" indent="0" eaLnBrk="1" hangingPunct="1">
              <a:buFont typeface="Wingdings 2" pitchFamily="18" charset="2"/>
              <a:buNone/>
              <a:defRPr/>
            </a:pPr>
            <a:r>
              <a:rPr lang="ru-RU" sz="2600" dirty="0" smtClean="0">
                <a:latin typeface="Calibri" panose="020F0502020204030204" pitchFamily="34" charset="0"/>
              </a:rPr>
              <a:t>Различные государственные и общественные органы и организации, в которые может обратиться гражданин за защитой своих прав</a:t>
            </a:r>
          </a:p>
          <a:p>
            <a:pPr eaLnBrk="1" hangingPunct="1">
              <a:defRPr/>
            </a:pPr>
            <a:r>
              <a:rPr lang="ru-RU" sz="2600" b="1" dirty="0" smtClean="0">
                <a:solidFill>
                  <a:srgbClr val="003399"/>
                </a:solidFill>
                <a:latin typeface="Calibri" panose="020F0502020204030204" pitchFamily="34" charset="0"/>
              </a:rPr>
              <a:t>Национальные</a:t>
            </a:r>
          </a:p>
          <a:p>
            <a:pPr marL="82550" indent="0" eaLnBrk="1" hangingPunct="1">
              <a:buFont typeface="Wingdings 2" pitchFamily="18" charset="2"/>
              <a:buNone/>
              <a:defRPr/>
            </a:pPr>
            <a:r>
              <a:rPr lang="ru-RU" sz="2400" b="1" dirty="0" smtClean="0">
                <a:latin typeface="Calibri" panose="020F0502020204030204" pitchFamily="34" charset="0"/>
              </a:rPr>
              <a:t>Вышестоящие органы полиции и иных органов  исполнительной власти, Прокуратура, Суд;</a:t>
            </a:r>
          </a:p>
          <a:p>
            <a:pPr marL="82550" indent="0" eaLnBrk="1" hangingPunct="1">
              <a:buFont typeface="Wingdings 2" pitchFamily="18" charset="2"/>
              <a:buNone/>
              <a:defRPr/>
            </a:pPr>
            <a:r>
              <a:rPr lang="ru-RU" sz="2400" b="1" dirty="0" smtClean="0">
                <a:latin typeface="Calibri" panose="020F0502020204030204" pitchFamily="34" charset="0"/>
              </a:rPr>
              <a:t>Уполномоченный по правам человека в РФ, в субъекте РФ; Уполномоченный по правам ребенка в РФ и в субъекте РФ.</a:t>
            </a:r>
          </a:p>
          <a:p>
            <a:pPr marL="82550" indent="0" eaLnBrk="1" hangingPunct="1">
              <a:buFont typeface="Wingdings 2" pitchFamily="18" charset="2"/>
              <a:buNone/>
              <a:defRPr/>
            </a:pPr>
            <a:r>
              <a:rPr lang="ru-RU" sz="2400" b="1" dirty="0" smtClean="0">
                <a:latin typeface="Calibri" panose="020F0502020204030204" pitchFamily="34" charset="0"/>
              </a:rPr>
              <a:t>Общественные наблюдательные комиссии.</a:t>
            </a:r>
          </a:p>
          <a:p>
            <a:pPr eaLnBrk="1" hangingPunct="1">
              <a:defRPr/>
            </a:pPr>
            <a:r>
              <a:rPr lang="ru-RU" sz="2600" b="1" dirty="0" smtClean="0">
                <a:solidFill>
                  <a:srgbClr val="003399"/>
                </a:solidFill>
                <a:latin typeface="Calibri" panose="020F0502020204030204" pitchFamily="34" charset="0"/>
              </a:rPr>
              <a:t>Международные</a:t>
            </a:r>
          </a:p>
          <a:p>
            <a:pPr marL="82550" indent="0" eaLnBrk="1" hangingPunct="1">
              <a:buFont typeface="Wingdings 2" pitchFamily="18" charset="2"/>
              <a:buNone/>
              <a:defRPr/>
            </a:pPr>
            <a:r>
              <a:rPr lang="ru-RU" sz="2400" b="1" dirty="0">
                <a:latin typeface="Calibri" panose="020F0502020204030204" pitchFamily="34" charset="0"/>
              </a:rPr>
              <a:t>Европейский суд по правам </a:t>
            </a:r>
            <a:r>
              <a:rPr lang="ru-RU" sz="2400" b="1" dirty="0" smtClean="0">
                <a:latin typeface="Calibri" panose="020F0502020204030204" pitchFamily="34" charset="0"/>
              </a:rPr>
              <a:t>человека</a:t>
            </a:r>
          </a:p>
          <a:p>
            <a:pPr marL="82550" indent="0" eaLnBrk="1" hangingPunct="1">
              <a:buFont typeface="Wingdings 2" pitchFamily="18" charset="2"/>
              <a:buNone/>
              <a:defRPr/>
            </a:pPr>
            <a:r>
              <a:rPr lang="ru-RU" sz="2400" b="1" dirty="0" smtClean="0">
                <a:latin typeface="Calibri" panose="020F0502020204030204" pitchFamily="34" charset="0"/>
              </a:rPr>
              <a:t>Европейский Комитет против пыток</a:t>
            </a:r>
          </a:p>
          <a:p>
            <a:pPr marL="82550" indent="0" eaLnBrk="1" hangingPunct="1">
              <a:buFont typeface="Wingdings 2" pitchFamily="18" charset="2"/>
              <a:buNone/>
              <a:defRPr/>
            </a:pPr>
            <a:r>
              <a:rPr lang="ru-RU" sz="2400" b="1" dirty="0" smtClean="0">
                <a:latin typeface="Calibri" panose="020F0502020204030204" pitchFamily="34" charset="0"/>
              </a:rPr>
              <a:t>Комитет по предотвращению пыток ООН</a:t>
            </a: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dirty="0" smtClean="0"/>
              <a:t>Конституция Российской Федерации</a:t>
            </a:r>
          </a:p>
          <a:p>
            <a:pPr marL="0" indent="0" algn="just"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dirty="0" smtClean="0"/>
              <a:t> ст.2 «Человек, его права и свободы являются высшей ценностью.</a:t>
            </a:r>
          </a:p>
          <a:p>
            <a:pPr marL="0" indent="0" algn="just"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dirty="0" smtClean="0"/>
              <a:t> Признание, соблюдение и защита прав и свобод гражданина – обязанность государства».</a:t>
            </a:r>
          </a:p>
          <a:p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  <p:sp>
        <p:nvSpPr>
          <p:cNvPr id="5" name="Заголовок 7"/>
          <p:cNvSpPr>
            <a:spLocks noGrp="1"/>
          </p:cNvSpPr>
          <p:nvPr>
            <p:ph type="title"/>
          </p:nvPr>
        </p:nvSpPr>
        <p:spPr>
          <a:xfrm>
            <a:off x="1042988" y="115888"/>
            <a:ext cx="7820025" cy="635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333399"/>
                </a:solidFill>
              </a:rPr>
              <a:t>Конституция РФ</a:t>
            </a:r>
            <a:endParaRPr lang="ru-RU" sz="36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7"/>
          <p:cNvSpPr>
            <a:spLocks noGrp="1"/>
          </p:cNvSpPr>
          <p:nvPr>
            <p:ph type="title"/>
          </p:nvPr>
        </p:nvSpPr>
        <p:spPr>
          <a:xfrm>
            <a:off x="1042988" y="115888"/>
            <a:ext cx="7820025" cy="635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333399"/>
                </a:solidFill>
              </a:rPr>
              <a:t>Конституция РФ</a:t>
            </a:r>
            <a:endParaRPr lang="ru-RU" sz="3600" dirty="0">
              <a:solidFill>
                <a:srgbClr val="333399"/>
              </a:solidFill>
            </a:endParaRPr>
          </a:p>
        </p:txBody>
      </p:sp>
      <p:sp>
        <p:nvSpPr>
          <p:cNvPr id="14338" name="Содержимое 4"/>
          <p:cNvSpPr>
            <a:spLocks noGrp="1"/>
          </p:cNvSpPr>
          <p:nvPr>
            <p:ph idx="1"/>
          </p:nvPr>
        </p:nvSpPr>
        <p:spPr>
          <a:xfrm>
            <a:off x="1042988" y="692150"/>
            <a:ext cx="7921625" cy="5905500"/>
          </a:xfrm>
        </p:spPr>
        <p:txBody>
          <a:bodyPr>
            <a:normAutofit lnSpcReduction="10000"/>
          </a:bodyPr>
          <a:lstStyle/>
          <a:p>
            <a:pPr marL="82550" indent="0">
              <a:buFont typeface="Wingdings 2" pitchFamily="18" charset="2"/>
              <a:buNone/>
              <a:defRPr/>
            </a:pPr>
            <a:r>
              <a:rPr lang="ru-RU" sz="2200" b="1" dirty="0" smtClean="0">
                <a:latin typeface="Calibri" panose="020F0502020204030204" pitchFamily="34" charset="0"/>
              </a:rPr>
              <a:t>Ст.17</a:t>
            </a:r>
            <a:endParaRPr lang="ru-RU" sz="2200" b="1" dirty="0">
              <a:latin typeface="Calibri" panose="020F0502020204030204" pitchFamily="34" charset="0"/>
            </a:endParaRPr>
          </a:p>
          <a:p>
            <a:pPr marL="8255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200" dirty="0">
                <a:latin typeface="Calibri" panose="020F0502020204030204" pitchFamily="34" charset="0"/>
              </a:rPr>
              <a:t>1. В Российской Федерации признаются и </a:t>
            </a:r>
            <a:r>
              <a:rPr lang="ru-RU" sz="2200" b="1" dirty="0">
                <a:latin typeface="Calibri" panose="020F0502020204030204" pitchFamily="34" charset="0"/>
              </a:rPr>
              <a:t>гарантируются права и свободы человека и гражданина согласно общепризнанным принципам и нормам международного права </a:t>
            </a:r>
            <a:r>
              <a:rPr lang="ru-RU" sz="2200" dirty="0">
                <a:latin typeface="Calibri" panose="020F0502020204030204" pitchFamily="34" charset="0"/>
              </a:rPr>
              <a:t>и в соответствии с настоящей Конституцией.</a:t>
            </a:r>
          </a:p>
          <a:p>
            <a:pPr marL="8255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200" b="1" dirty="0" smtClean="0">
                <a:latin typeface="Calibri" panose="020F0502020204030204" pitchFamily="34" charset="0"/>
              </a:rPr>
              <a:t>Ст.21</a:t>
            </a:r>
            <a:endParaRPr lang="ru-RU" sz="2200" b="1" dirty="0">
              <a:latin typeface="Calibri" panose="020F0502020204030204" pitchFamily="34" charset="0"/>
            </a:endParaRPr>
          </a:p>
          <a:p>
            <a:pPr marL="8255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200" dirty="0">
                <a:latin typeface="Calibri" panose="020F0502020204030204" pitchFamily="34" charset="0"/>
              </a:rPr>
              <a:t>1. </a:t>
            </a:r>
            <a:r>
              <a:rPr lang="ru-RU" sz="2200" b="1" dirty="0">
                <a:latin typeface="Calibri" panose="020F0502020204030204" pitchFamily="34" charset="0"/>
              </a:rPr>
              <a:t>Достоинство личности </a:t>
            </a:r>
            <a:r>
              <a:rPr lang="ru-RU" sz="2200" dirty="0">
                <a:latin typeface="Calibri" panose="020F0502020204030204" pitchFamily="34" charset="0"/>
              </a:rPr>
              <a:t>охраняется государством. Ничто не может быть основанием для его умаления.</a:t>
            </a:r>
          </a:p>
          <a:p>
            <a:pPr marL="8255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200" dirty="0">
                <a:latin typeface="Calibri" panose="020F0502020204030204" pitchFamily="34" charset="0"/>
              </a:rPr>
              <a:t>2. </a:t>
            </a:r>
            <a:r>
              <a:rPr lang="ru-RU" sz="2200" b="1" dirty="0">
                <a:latin typeface="Calibri" panose="020F0502020204030204" pitchFamily="34" charset="0"/>
              </a:rPr>
              <a:t>Никто не должен подвергаться пыткам, </a:t>
            </a:r>
            <a:r>
              <a:rPr lang="ru-RU" sz="2200" dirty="0">
                <a:latin typeface="Calibri" panose="020F0502020204030204" pitchFamily="34" charset="0"/>
              </a:rPr>
              <a:t>насилию, другому жестокому или унижающему человеческое достоинство обращению или наказанию.</a:t>
            </a:r>
          </a:p>
          <a:p>
            <a:pPr marL="8255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altLang="ru-RU" sz="2200" b="1" dirty="0" smtClean="0">
                <a:latin typeface="Calibri" pitchFamily="34" charset="0"/>
              </a:rPr>
              <a:t>ст. 22</a:t>
            </a:r>
          </a:p>
          <a:p>
            <a:pPr marL="0" indent="0"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altLang="ru-RU" sz="2200" dirty="0" smtClean="0">
                <a:latin typeface="Calibri" pitchFamily="34" charset="0"/>
              </a:rPr>
              <a:t>1. Каждый имеет право на свободу и личную неприкосновенность.</a:t>
            </a:r>
          </a:p>
          <a:p>
            <a:pPr marL="0" indent="0"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altLang="ru-RU" sz="2200" dirty="0" smtClean="0">
                <a:latin typeface="Calibri" pitchFamily="34" charset="0"/>
              </a:rPr>
              <a:t>2. Арест, заключение под стражу и содержание под стражей допускаются только по судебному решению. До судебного решения лицо не может быть подвергнуто задержанию на срок более 48 часов.</a:t>
            </a: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7"/>
          <p:cNvSpPr>
            <a:spLocks noGrp="1"/>
          </p:cNvSpPr>
          <p:nvPr>
            <p:ph type="title"/>
          </p:nvPr>
        </p:nvSpPr>
        <p:spPr>
          <a:xfrm>
            <a:off x="1258888" y="404813"/>
            <a:ext cx="7675562" cy="792162"/>
          </a:xfrm>
        </p:spPr>
        <p:txBody>
          <a:bodyPr>
            <a:normAutofit fontScale="90000"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lang="ru-RU" sz="3600" b="1" dirty="0" smtClean="0">
                <a:solidFill>
                  <a:srgbClr val="333399"/>
                </a:solidFill>
              </a:rPr>
              <a:t>Кодекс об административных правонарушениях (КоАП РФ)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258888" y="1412875"/>
            <a:ext cx="7705725" cy="5184775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400" b="1" dirty="0" smtClean="0">
                <a:latin typeface="Calibri" panose="020F0502020204030204" pitchFamily="34" charset="0"/>
              </a:rPr>
              <a:t>Статья 27.3. Административное задержание.</a:t>
            </a:r>
          </a:p>
          <a:p>
            <a:pPr marL="514350" indent="-514350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2600" dirty="0" smtClean="0">
                <a:latin typeface="Calibri" panose="020F0502020204030204" pitchFamily="34" charset="0"/>
              </a:rPr>
              <a:t>Административное задержание, то есть </a:t>
            </a:r>
            <a:r>
              <a:rPr lang="ru-RU" sz="2600" u="sng" dirty="0" smtClean="0">
                <a:latin typeface="Calibri" panose="020F0502020204030204" pitchFamily="34" charset="0"/>
              </a:rPr>
              <a:t>кратковременное ограничение </a:t>
            </a:r>
            <a:r>
              <a:rPr lang="ru-RU" sz="2600" dirty="0" smtClean="0">
                <a:latin typeface="Calibri" panose="020F0502020204030204" pitchFamily="34" charset="0"/>
              </a:rPr>
              <a:t>свободы физического лица, может быть применено в </a:t>
            </a:r>
            <a:r>
              <a:rPr lang="ru-RU" sz="2600" u="sng" dirty="0" smtClean="0">
                <a:latin typeface="Calibri" panose="020F0502020204030204" pitchFamily="34" charset="0"/>
              </a:rPr>
              <a:t>исключительных</a:t>
            </a:r>
            <a:r>
              <a:rPr lang="ru-RU" sz="2600" i="1" dirty="0" smtClean="0">
                <a:latin typeface="Calibri" panose="020F0502020204030204" pitchFamily="34" charset="0"/>
              </a:rPr>
              <a:t> случаях…</a:t>
            </a:r>
          </a:p>
          <a:p>
            <a:pPr marL="0" indent="0"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600" dirty="0" smtClean="0">
                <a:latin typeface="Calibri" panose="020F0502020204030204" pitchFamily="34" charset="0"/>
              </a:rPr>
              <a:t>Административное задержание вправе осуществлять:</a:t>
            </a:r>
          </a:p>
          <a:p>
            <a:pPr marL="457200" indent="-457200" eaLnBrk="1" hangingPunct="1">
              <a:spcBef>
                <a:spcPts val="0"/>
              </a:spcBef>
              <a:buFont typeface="Wingdings 2" pitchFamily="18" charset="2"/>
              <a:buAutoNum type="arabicParenR"/>
              <a:defRPr/>
            </a:pPr>
            <a:r>
              <a:rPr lang="ru-RU" sz="2600" dirty="0" smtClean="0">
                <a:latin typeface="Calibri" panose="020F0502020204030204" pitchFamily="34" charset="0"/>
              </a:rPr>
              <a:t>должностные лица органов внутренних дел (полиции) - </a:t>
            </a:r>
            <a:r>
              <a:rPr lang="ru-RU" sz="2600" u="sng" dirty="0" smtClean="0">
                <a:latin typeface="Calibri" panose="020F0502020204030204" pitchFamily="34" charset="0"/>
              </a:rPr>
              <a:t>при выявлении административных правонарушений</a:t>
            </a:r>
            <a:r>
              <a:rPr lang="ru-RU" sz="2600" dirty="0" smtClean="0">
                <a:latin typeface="Calibri" panose="020F0502020204030204" pitchFamily="34" charset="0"/>
              </a:rPr>
              <a:t>…  </a:t>
            </a: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30188" y="36513"/>
            <a:ext cx="2520950" cy="79216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6666"/>
                </a:solidFill>
              </a:rPr>
              <a:t>КоАП РФ</a:t>
            </a:r>
            <a:endParaRPr lang="ru-RU" sz="3600" b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31" name="Содержимое 6"/>
          <p:cNvSpPr>
            <a:spLocks noGrp="1"/>
          </p:cNvSpPr>
          <p:nvPr>
            <p:ph idx="1"/>
          </p:nvPr>
        </p:nvSpPr>
        <p:spPr>
          <a:xfrm>
            <a:off x="1187450" y="828675"/>
            <a:ext cx="7497763" cy="526415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altLang="ru-RU" sz="2600" dirty="0" smtClean="0">
                <a:latin typeface="Calibri" pitchFamily="34" charset="0"/>
              </a:rPr>
              <a:t>3. По просьбе задержанного лица о месте его нахождения </a:t>
            </a:r>
            <a:r>
              <a:rPr lang="ru-RU" altLang="ru-RU" sz="2600" u="sng" dirty="0" smtClean="0">
                <a:latin typeface="Calibri" pitchFamily="34" charset="0"/>
              </a:rPr>
              <a:t>в кратчайший срок </a:t>
            </a:r>
            <a:r>
              <a:rPr lang="ru-RU" altLang="ru-RU" sz="2600" b="1" dirty="0" smtClean="0">
                <a:latin typeface="Calibri" pitchFamily="34" charset="0"/>
              </a:rPr>
              <a:t>уведомляются родственники</a:t>
            </a:r>
            <a:r>
              <a:rPr lang="ru-RU" altLang="ru-RU" sz="2600" dirty="0" smtClean="0">
                <a:latin typeface="Calibri" pitchFamily="34" charset="0"/>
              </a:rPr>
              <a:t>, администрация по месту его работы (учебы), а также защитник.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600" dirty="0" smtClean="0">
                <a:latin typeface="Calibri" pitchFamily="34" charset="0"/>
              </a:rPr>
              <a:t>4. Об административном задержании </a:t>
            </a:r>
            <a:r>
              <a:rPr lang="ru-RU" altLang="ru-RU" sz="2600" u="sng" dirty="0" smtClean="0">
                <a:latin typeface="Calibri" pitchFamily="34" charset="0"/>
              </a:rPr>
              <a:t>несовершеннолетнего</a:t>
            </a:r>
            <a:r>
              <a:rPr lang="ru-RU" altLang="ru-RU" sz="2600" dirty="0" smtClean="0">
                <a:latin typeface="Calibri" pitchFamily="34" charset="0"/>
              </a:rPr>
              <a:t> в обязательном порядке </a:t>
            </a:r>
            <a:r>
              <a:rPr lang="ru-RU" altLang="ru-RU" sz="2600" b="1" dirty="0" smtClean="0">
                <a:latin typeface="Calibri" pitchFamily="34" charset="0"/>
              </a:rPr>
              <a:t>уведомляются его родители </a:t>
            </a:r>
            <a:r>
              <a:rPr lang="ru-RU" altLang="ru-RU" sz="2600" dirty="0" smtClean="0">
                <a:latin typeface="Calibri" pitchFamily="34" charset="0"/>
              </a:rPr>
              <a:t>или иные законные представители.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600" dirty="0" smtClean="0">
                <a:latin typeface="Calibri" pitchFamily="34" charset="0"/>
              </a:rPr>
              <a:t>Об административном задержании составляется </a:t>
            </a:r>
            <a:r>
              <a:rPr lang="ru-RU" altLang="ru-RU" sz="2600" b="1" u="sng" dirty="0" smtClean="0">
                <a:latin typeface="Calibri" pitchFamily="34" charset="0"/>
              </a:rPr>
              <a:t>протокол</a:t>
            </a:r>
            <a:r>
              <a:rPr lang="ru-RU" altLang="ru-RU" sz="2600" dirty="0" smtClean="0">
                <a:latin typeface="Calibri" pitchFamily="34" charset="0"/>
              </a:rPr>
              <a:t>… (ст. Статья 27.4) Копия протокола об административном задержании вручается задержанному лицу по его просьбе.</a:t>
            </a:r>
          </a:p>
          <a:p>
            <a:pPr eaLnBrk="1" hangingPunct="1">
              <a:spcBef>
                <a:spcPct val="0"/>
              </a:spcBef>
            </a:pPr>
            <a:endParaRPr lang="ru-RU" altLang="ru-RU" sz="2600" dirty="0" smtClean="0">
              <a:latin typeface="Calibri" pitchFamily="34" charset="0"/>
            </a:endParaRPr>
          </a:p>
          <a:p>
            <a:pPr eaLnBrk="1" hangingPunct="1"/>
            <a:endParaRPr lang="ru-RU" altLang="ru-RU" dirty="0" smtClean="0"/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250825" y="188913"/>
            <a:ext cx="2201863" cy="849312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6666"/>
                </a:solidFill>
              </a:rPr>
              <a:t>КоАП РФ</a:t>
            </a:r>
            <a:endParaRPr lang="ru-RU" sz="3600" b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54" name="Содержимое 5"/>
          <p:cNvSpPr>
            <a:spLocks noGrp="1"/>
          </p:cNvSpPr>
          <p:nvPr>
            <p:ph idx="1"/>
          </p:nvPr>
        </p:nvSpPr>
        <p:spPr>
          <a:xfrm>
            <a:off x="1258888" y="981075"/>
            <a:ext cx="7675562" cy="526732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ru-RU" altLang="ru-RU" sz="2600" dirty="0" smtClean="0">
                <a:latin typeface="Calibri" pitchFamily="34" charset="0"/>
              </a:rPr>
              <a:t>Срок административного задержания не должен превышать </a:t>
            </a:r>
            <a:r>
              <a:rPr lang="ru-RU" altLang="ru-RU" sz="2600" b="1" u="sng" dirty="0" smtClean="0">
                <a:latin typeface="Calibri" pitchFamily="34" charset="0"/>
              </a:rPr>
              <a:t>три часа</a:t>
            </a:r>
            <a:r>
              <a:rPr lang="ru-RU" altLang="ru-RU" sz="2600" dirty="0" smtClean="0">
                <a:latin typeface="Calibri" pitchFamily="34" charset="0"/>
              </a:rPr>
              <a:t>, за исключением случаев, предусмотренных </a:t>
            </a:r>
            <a:r>
              <a:rPr lang="ru-RU" altLang="ru-RU" sz="2600" dirty="0" smtClean="0">
                <a:latin typeface="Calibri" pitchFamily="34" charset="0"/>
                <a:hlinkClick r:id="" action="ppaction://hlinkfile" tooltip="Ссылка на текущий документ"/>
              </a:rPr>
              <a:t>частями 2</a:t>
            </a:r>
            <a:r>
              <a:rPr lang="ru-RU" altLang="ru-RU" sz="2600" dirty="0" smtClean="0">
                <a:latin typeface="Calibri" pitchFamily="34" charset="0"/>
              </a:rPr>
              <a:t> и </a:t>
            </a:r>
            <a:r>
              <a:rPr lang="ru-RU" altLang="ru-RU" sz="2600" dirty="0" smtClean="0">
                <a:latin typeface="Calibri" pitchFamily="34" charset="0"/>
                <a:hlinkClick r:id="" action="ppaction://hlinkfile" tooltip="Ссылка на текущий документ"/>
              </a:rPr>
              <a:t>3</a:t>
            </a:r>
            <a:r>
              <a:rPr lang="ru-RU" altLang="ru-RU" sz="2600" dirty="0" smtClean="0">
                <a:latin typeface="Calibri" pitchFamily="34" charset="0"/>
              </a:rPr>
              <a:t> статьи 27.5. 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altLang="ru-RU" sz="2600" dirty="0" smtClean="0">
                <a:latin typeface="Calibri" pitchFamily="34" charset="0"/>
              </a:rPr>
              <a:t>Срок административного задержания лица исчисляется с </a:t>
            </a:r>
            <a:r>
              <a:rPr lang="ru-RU" altLang="ru-RU" sz="2600" b="1" u="sng" dirty="0" smtClean="0">
                <a:latin typeface="Calibri" pitchFamily="34" charset="0"/>
              </a:rPr>
              <a:t>момента доставления </a:t>
            </a:r>
            <a:r>
              <a:rPr lang="ru-RU" altLang="ru-RU" sz="2600" dirty="0" smtClean="0">
                <a:latin typeface="Calibri" pitchFamily="34" charset="0"/>
              </a:rPr>
              <a:t>в соответствии со </a:t>
            </a:r>
            <a:r>
              <a:rPr lang="ru-RU" altLang="ru-RU" sz="2600" dirty="0" smtClean="0">
                <a:latin typeface="Calibri" pitchFamily="34" charset="0"/>
                <a:hlinkClick r:id="" action="ppaction://hlinkfile" tooltip="Ссылка на текущий документ"/>
              </a:rPr>
              <a:t>статьей 27.2</a:t>
            </a:r>
            <a:r>
              <a:rPr lang="ru-RU" altLang="ru-RU" sz="2600" dirty="0" smtClean="0">
                <a:latin typeface="Calibri" pitchFamily="34" charset="0"/>
              </a:rPr>
              <a:t> настоящего Кодекса, а лица, находящегося в состоянии опьянения, со времени его вытрезвления.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altLang="ru-RU" sz="2600" dirty="0" smtClean="0">
                <a:latin typeface="Calibri" pitchFamily="34" charset="0"/>
              </a:rPr>
              <a:t>Если мерой административного наказания может быть избран </a:t>
            </a:r>
            <a:r>
              <a:rPr lang="ru-RU" altLang="ru-RU" sz="2600" u="sng" dirty="0" smtClean="0">
                <a:latin typeface="Calibri" pitchFamily="34" charset="0"/>
              </a:rPr>
              <a:t>административный арест</a:t>
            </a:r>
            <a:r>
              <a:rPr lang="ru-RU" altLang="ru-RU" sz="2600" dirty="0" smtClean="0">
                <a:latin typeface="Calibri" pitchFamily="34" charset="0"/>
              </a:rPr>
              <a:t>, то административное задержание </a:t>
            </a:r>
            <a:r>
              <a:rPr lang="ru-RU" altLang="ru-RU" sz="2600" b="1" dirty="0" smtClean="0">
                <a:latin typeface="Calibri" pitchFamily="34" charset="0"/>
              </a:rPr>
              <a:t>не может превышать срок </a:t>
            </a:r>
            <a:r>
              <a:rPr lang="ru-RU" altLang="ru-RU" sz="2600" b="1" u="sng" dirty="0" smtClean="0">
                <a:latin typeface="Calibri" pitchFamily="34" charset="0"/>
              </a:rPr>
              <a:t>48 часов.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ru-RU" altLang="ru-RU" sz="2600" dirty="0" smtClean="0">
              <a:latin typeface="Calibri" pitchFamily="34" charset="0"/>
            </a:endParaRP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850" y="333375"/>
            <a:ext cx="2808288" cy="5746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6666"/>
                </a:solidFill>
              </a:rPr>
              <a:t>КоАП РФ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5363" name="Содержимое 4"/>
          <p:cNvSpPr>
            <a:spLocks noGrp="1"/>
          </p:cNvSpPr>
          <p:nvPr>
            <p:ph idx="1"/>
          </p:nvPr>
        </p:nvSpPr>
        <p:spPr>
          <a:xfrm>
            <a:off x="1258888" y="908050"/>
            <a:ext cx="7675562" cy="5689600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600" dirty="0" smtClean="0">
                <a:latin typeface="Calibri" panose="020F0502020204030204" pitchFamily="34" charset="0"/>
              </a:rPr>
              <a:t>Задержанные лица доставляются в отдел полиции.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ru-RU" sz="2600" b="1" dirty="0" smtClean="0">
                <a:latin typeface="Calibri" panose="020F0502020204030204" pitchFamily="34" charset="0"/>
              </a:rPr>
              <a:t>Доставление </a:t>
            </a:r>
            <a:r>
              <a:rPr lang="ru-RU" sz="2600" dirty="0" smtClean="0">
                <a:latin typeface="Calibri" panose="020F0502020204030204" pitchFamily="34" charset="0"/>
              </a:rPr>
              <a:t>- принудительное препровождение физического лица … </a:t>
            </a:r>
            <a:r>
              <a:rPr lang="ru-RU" sz="2600" u="sng" dirty="0" smtClean="0">
                <a:latin typeface="Calibri" panose="020F0502020204030204" pitchFamily="34" charset="0"/>
              </a:rPr>
              <a:t>в целях составления протокола об административном правонарушении при невозможности его составления на месте </a:t>
            </a:r>
            <a:r>
              <a:rPr lang="ru-RU" sz="2600" dirty="0" smtClean="0">
                <a:latin typeface="Calibri" panose="020F0502020204030204" pitchFamily="34" charset="0"/>
              </a:rPr>
              <a:t>выявления административного правонарушения, если составление протокола является обязательным.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ru-RU" sz="2600" dirty="0">
                <a:latin typeface="Calibri" panose="020F0502020204030204" pitchFamily="34" charset="0"/>
              </a:rPr>
              <a:t>Доставление должно быть осуществлено в </a:t>
            </a:r>
            <a:r>
              <a:rPr lang="ru-RU" sz="2600" u="sng" dirty="0">
                <a:latin typeface="Calibri" panose="020F0502020204030204" pitchFamily="34" charset="0"/>
              </a:rPr>
              <a:t>возможно короткий срок</a:t>
            </a:r>
            <a:r>
              <a:rPr lang="ru-RU" sz="2600" dirty="0">
                <a:latin typeface="Calibri" panose="020F0502020204030204" pitchFamily="34" charset="0"/>
              </a:rPr>
              <a:t>.</a:t>
            </a:r>
          </a:p>
          <a:p>
            <a:pPr eaLnBrk="1" hangingPunct="1">
              <a:spcBef>
                <a:spcPts val="0"/>
              </a:spcBef>
              <a:defRPr/>
            </a:pPr>
            <a:endParaRPr lang="ru-RU" sz="2600" dirty="0" smtClean="0">
              <a:latin typeface="Calibri" panose="020F0502020204030204" pitchFamily="34" charset="0"/>
            </a:endParaRPr>
          </a:p>
          <a:p>
            <a:pPr eaLnBrk="1" hangingPunct="1">
              <a:spcBef>
                <a:spcPts val="0"/>
              </a:spcBef>
              <a:defRPr/>
            </a:pPr>
            <a:endParaRPr lang="ru-RU" altLang="ru-RU" sz="2600" dirty="0" smtClean="0">
              <a:latin typeface="Calibri" panose="020F0502020204030204" pitchFamily="34" charset="0"/>
            </a:endParaRPr>
          </a:p>
          <a:p>
            <a:pPr eaLnBrk="1" hangingPunct="1">
              <a:defRPr/>
            </a:pPr>
            <a:endParaRPr lang="ru-RU" altLang="ru-RU" sz="2600" dirty="0" smtClean="0"/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50825" y="260350"/>
            <a:ext cx="2519363" cy="431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6666"/>
                </a:solidFill>
              </a:rPr>
              <a:t>КоАП РФ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6387" name="Содержимое 8"/>
          <p:cNvSpPr>
            <a:spLocks noGrp="1"/>
          </p:cNvSpPr>
          <p:nvPr>
            <p:ph idx="1"/>
          </p:nvPr>
        </p:nvSpPr>
        <p:spPr>
          <a:xfrm>
            <a:off x="1116013" y="836613"/>
            <a:ext cx="7777162" cy="5688012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600" dirty="0" smtClean="0">
                <a:latin typeface="Calibri" panose="020F0502020204030204" pitchFamily="34" charset="0"/>
              </a:rPr>
              <a:t>3. О доставлении составляется </a:t>
            </a:r>
            <a:r>
              <a:rPr lang="ru-RU" sz="2600" b="1" u="sng" dirty="0" smtClean="0">
                <a:latin typeface="Calibri" panose="020F0502020204030204" pitchFamily="34" charset="0"/>
              </a:rPr>
              <a:t>протокол</a:t>
            </a:r>
            <a:r>
              <a:rPr lang="ru-RU" sz="2600" u="sng" dirty="0" smtClean="0">
                <a:latin typeface="Calibri" panose="020F0502020204030204" pitchFamily="34" charset="0"/>
              </a:rPr>
              <a:t> </a:t>
            </a:r>
            <a:r>
              <a:rPr lang="ru-RU" sz="2600" dirty="0" smtClean="0">
                <a:latin typeface="Calibri" panose="020F0502020204030204" pitchFamily="34" charset="0"/>
              </a:rPr>
              <a:t>либо делается соответствующая запись в протоколе об административном правонарушении или в протоколе об административном задержании. Копия протокола о доставлении вручается доставленному лицу по его просьбе.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ru-RU" sz="2800" dirty="0" smtClean="0"/>
              <a:t> </a:t>
            </a:r>
            <a:r>
              <a:rPr lang="ru-RU" sz="2600" b="1" u="sng" dirty="0" smtClean="0">
                <a:latin typeface="Calibri" panose="020F0502020204030204" pitchFamily="34" charset="0"/>
              </a:rPr>
              <a:t>Личный досмотр </a:t>
            </a:r>
            <a:r>
              <a:rPr lang="ru-RU" sz="2600" dirty="0" smtClean="0">
                <a:latin typeface="Calibri" panose="020F0502020204030204" pitchFamily="34" charset="0"/>
              </a:rPr>
              <a:t>производится </a:t>
            </a:r>
            <a:r>
              <a:rPr lang="ru-RU" sz="2600" b="1" dirty="0" smtClean="0">
                <a:latin typeface="Calibri" panose="020F0502020204030204" pitchFamily="34" charset="0"/>
              </a:rPr>
              <a:t>лицом одного пола с досматриваемым в присутствии двух понятых того же пола.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ru-RU" altLang="ru-RU" sz="2600" b="1" dirty="0">
                <a:latin typeface="Calibri" pitchFamily="34" charset="0"/>
              </a:rPr>
              <a:t>Досмотр вещей </a:t>
            </a:r>
            <a:r>
              <a:rPr lang="ru-RU" altLang="ru-RU" sz="2600" dirty="0">
                <a:latin typeface="Calibri" pitchFamily="34" charset="0"/>
              </a:rPr>
              <a:t>доставленного (ручной клади, багажа, </a:t>
            </a:r>
            <a:r>
              <a:rPr lang="ru-RU" altLang="ru-RU" sz="2600" dirty="0" smtClean="0">
                <a:latin typeface="Calibri" pitchFamily="34" charset="0"/>
              </a:rPr>
              <a:t>…), </a:t>
            </a:r>
            <a:r>
              <a:rPr lang="ru-RU" altLang="ru-RU" sz="2600" dirty="0">
                <a:latin typeface="Calibri" pitchFamily="34" charset="0"/>
              </a:rPr>
              <a:t>осуществляется уполномоченными должностными лицами в </a:t>
            </a:r>
            <a:r>
              <a:rPr lang="ru-RU" altLang="ru-RU" sz="2600" b="1" dirty="0">
                <a:latin typeface="Calibri" pitchFamily="34" charset="0"/>
              </a:rPr>
              <a:t>присутствии двух понятых </a:t>
            </a:r>
            <a:r>
              <a:rPr lang="ru-RU" altLang="ru-RU" sz="2600" dirty="0">
                <a:latin typeface="Calibri" pitchFamily="34" charset="0"/>
              </a:rPr>
              <a:t>либо с применением видеозаписи. (Ст.27.7)</a:t>
            </a:r>
          </a:p>
          <a:p>
            <a:pPr eaLnBrk="1" hangingPunct="1">
              <a:defRPr/>
            </a:pPr>
            <a:endParaRPr lang="ru-RU" sz="2600" b="1" dirty="0" smtClean="0">
              <a:latin typeface="Calibri" panose="020F0502020204030204" pitchFamily="34" charset="0"/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sz="2600" b="1" dirty="0" smtClean="0">
              <a:latin typeface="Calibri" panose="020F0502020204030204" pitchFamily="34" charset="0"/>
            </a:endParaRPr>
          </a:p>
          <a:p>
            <a:pPr eaLnBrk="1" hangingPunct="1">
              <a:defRPr/>
            </a:pPr>
            <a:endParaRPr lang="ru-RU" altLang="ru-RU" sz="2600" dirty="0" smtClean="0">
              <a:latin typeface="Calibri" panose="020F0502020204030204" pitchFamily="34" charset="0"/>
            </a:endParaRP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7"/>
          <p:cNvSpPr>
            <a:spLocks noGrp="1"/>
          </p:cNvSpPr>
          <p:nvPr>
            <p:ph type="title"/>
          </p:nvPr>
        </p:nvSpPr>
        <p:spPr>
          <a:xfrm>
            <a:off x="323850" y="260350"/>
            <a:ext cx="2663825" cy="7207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6666"/>
                </a:solidFill>
              </a:rPr>
              <a:t>КоАП РФ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6626" name="Содержимое 8"/>
          <p:cNvSpPr>
            <a:spLocks noGrp="1"/>
          </p:cNvSpPr>
          <p:nvPr>
            <p:ph idx="1"/>
          </p:nvPr>
        </p:nvSpPr>
        <p:spPr>
          <a:xfrm>
            <a:off x="1187450" y="981075"/>
            <a:ext cx="7499350" cy="5688013"/>
          </a:xfrm>
        </p:spPr>
        <p:txBody>
          <a:bodyPr/>
          <a:lstStyle/>
          <a:p>
            <a:pPr eaLnBrk="1" hangingPunct="1"/>
            <a:r>
              <a:rPr lang="ru-RU" altLang="ru-RU" sz="2600" dirty="0" smtClean="0">
                <a:latin typeface="Calibri" pitchFamily="34" charset="0"/>
              </a:rPr>
              <a:t>В случае необходимости </a:t>
            </a:r>
            <a:r>
              <a:rPr lang="ru-RU" altLang="ru-RU" sz="2600" b="1" dirty="0" smtClean="0">
                <a:latin typeface="Calibri" pitchFamily="34" charset="0"/>
              </a:rPr>
              <a:t>применяются фото- и киносъемка,</a:t>
            </a:r>
            <a:r>
              <a:rPr lang="ru-RU" altLang="ru-RU" sz="2600" dirty="0" smtClean="0">
                <a:latin typeface="Calibri" pitchFamily="34" charset="0"/>
              </a:rPr>
              <a:t> иные установленные способы фиксации вещественных доказательств. </a:t>
            </a:r>
          </a:p>
          <a:p>
            <a:pPr eaLnBrk="1" hangingPunct="1"/>
            <a:r>
              <a:rPr lang="ru-RU" altLang="ru-RU" sz="2600" dirty="0" smtClean="0">
                <a:latin typeface="Calibri" pitchFamily="34" charset="0"/>
              </a:rPr>
              <a:t>О личном досмотре, досмотре вещей, находящихся при физическом лице, </a:t>
            </a:r>
            <a:r>
              <a:rPr lang="ru-RU" altLang="ru-RU" sz="2600" b="1" dirty="0" smtClean="0">
                <a:latin typeface="Calibri" pitchFamily="34" charset="0"/>
              </a:rPr>
              <a:t>составляется протокол </a:t>
            </a:r>
            <a:r>
              <a:rPr lang="ru-RU" altLang="ru-RU" sz="2600" dirty="0" smtClean="0">
                <a:latin typeface="Calibri" pitchFamily="34" charset="0"/>
              </a:rPr>
              <a:t>либо делается соответствующая запись в протоколе</a:t>
            </a:r>
          </a:p>
          <a:p>
            <a:pPr eaLnBrk="1" hangingPunct="1"/>
            <a:endParaRPr lang="ru-RU" altLang="ru-RU" sz="2600" dirty="0" smtClean="0">
              <a:latin typeface="Calibri" pitchFamily="34" charset="0"/>
            </a:endParaRPr>
          </a:p>
          <a:p>
            <a:pPr eaLnBrk="1" hangingPunct="1"/>
            <a:endParaRPr lang="ru-RU" altLang="ru-RU" sz="2600" dirty="0" smtClean="0"/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085"/>
            <a:ext cx="8229600" cy="5857915"/>
          </a:xfrm>
        </p:spPr>
        <p:txBody>
          <a:bodyPr>
            <a:normAutofit fontScale="40000" lnSpcReduction="20000"/>
          </a:bodyPr>
          <a:lstStyle/>
          <a:p>
            <a:pPr indent="-339725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3800" dirty="0" err="1" smtClean="0"/>
              <a:t>Статья</a:t>
            </a:r>
            <a:r>
              <a:rPr lang="en-US" sz="3800" dirty="0" smtClean="0"/>
              <a:t> 1. </a:t>
            </a:r>
            <a:r>
              <a:rPr lang="en-US" sz="3800" dirty="0" err="1" smtClean="0"/>
              <a:t>Назначение</a:t>
            </a:r>
            <a:r>
              <a:rPr lang="en-US" sz="3800" dirty="0" smtClean="0"/>
              <a:t> </a:t>
            </a:r>
            <a:r>
              <a:rPr lang="en-US" sz="3800" dirty="0" err="1" smtClean="0"/>
              <a:t>полиции</a:t>
            </a:r>
            <a:endParaRPr lang="en-US" sz="3800" dirty="0" smtClean="0"/>
          </a:p>
          <a:p>
            <a:pPr indent="-339725" algn="just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3800" dirty="0" smtClean="0"/>
              <a:t>1. </a:t>
            </a:r>
            <a:r>
              <a:rPr lang="en-US" sz="3800" dirty="0" err="1" smtClean="0"/>
              <a:t>Полиция</a:t>
            </a:r>
            <a:r>
              <a:rPr lang="en-US" sz="3800" dirty="0" smtClean="0"/>
              <a:t> </a:t>
            </a:r>
            <a:r>
              <a:rPr lang="en-US" sz="3800" b="1" dirty="0" err="1" smtClean="0"/>
              <a:t>предназначена</a:t>
            </a:r>
            <a:r>
              <a:rPr lang="en-US" sz="3800" b="1" dirty="0" smtClean="0"/>
              <a:t> </a:t>
            </a:r>
            <a:r>
              <a:rPr lang="en-US" sz="3800" dirty="0" err="1" smtClean="0"/>
              <a:t>для</a:t>
            </a:r>
            <a:r>
              <a:rPr lang="en-US" sz="3800" dirty="0" smtClean="0"/>
              <a:t> </a:t>
            </a:r>
            <a:r>
              <a:rPr lang="en-US" sz="3800" dirty="0" err="1" smtClean="0"/>
              <a:t>защиты</a:t>
            </a:r>
            <a:r>
              <a:rPr lang="en-US" sz="3800" dirty="0" smtClean="0"/>
              <a:t> </a:t>
            </a:r>
            <a:r>
              <a:rPr lang="en-US" sz="3800" dirty="0" err="1" smtClean="0"/>
              <a:t>жизни</a:t>
            </a:r>
            <a:r>
              <a:rPr lang="en-US" sz="3800" dirty="0" smtClean="0"/>
              <a:t>, </a:t>
            </a:r>
            <a:r>
              <a:rPr lang="en-US" sz="3800" dirty="0" err="1" smtClean="0"/>
              <a:t>здоровья</a:t>
            </a:r>
            <a:r>
              <a:rPr lang="en-US" sz="3800" dirty="0" smtClean="0"/>
              <a:t>, </a:t>
            </a:r>
            <a:r>
              <a:rPr lang="en-US" sz="3800" dirty="0" err="1" smtClean="0"/>
              <a:t>прав</a:t>
            </a:r>
            <a:r>
              <a:rPr lang="en-US" sz="3800" dirty="0" smtClean="0"/>
              <a:t> и </a:t>
            </a:r>
            <a:r>
              <a:rPr lang="en-US" sz="3800" dirty="0" err="1" smtClean="0"/>
              <a:t>свобод</a:t>
            </a:r>
            <a:r>
              <a:rPr lang="en-US" sz="3800" dirty="0" smtClean="0"/>
              <a:t> </a:t>
            </a:r>
            <a:r>
              <a:rPr lang="en-US" sz="3800" dirty="0" err="1" smtClean="0"/>
              <a:t>граждан</a:t>
            </a:r>
            <a:r>
              <a:rPr lang="en-US" sz="3800" dirty="0" smtClean="0"/>
              <a:t> </a:t>
            </a:r>
            <a:r>
              <a:rPr lang="en-US" sz="3800" dirty="0" err="1" smtClean="0"/>
              <a:t>Российской</a:t>
            </a:r>
            <a:r>
              <a:rPr lang="en-US" sz="3800" dirty="0" smtClean="0"/>
              <a:t> </a:t>
            </a:r>
            <a:r>
              <a:rPr lang="en-US" sz="3800" dirty="0" err="1" smtClean="0"/>
              <a:t>Федерации</a:t>
            </a:r>
            <a:r>
              <a:rPr lang="en-US" sz="3800" dirty="0" smtClean="0"/>
              <a:t>, </a:t>
            </a:r>
            <a:r>
              <a:rPr lang="en-US" sz="3800" dirty="0" err="1" smtClean="0"/>
              <a:t>иностранных</a:t>
            </a:r>
            <a:r>
              <a:rPr lang="en-US" sz="3800" dirty="0" smtClean="0"/>
              <a:t> </a:t>
            </a:r>
            <a:r>
              <a:rPr lang="en-US" sz="3800" dirty="0" err="1" smtClean="0"/>
              <a:t>граждан</a:t>
            </a:r>
            <a:r>
              <a:rPr lang="en-US" sz="3800" dirty="0" smtClean="0"/>
              <a:t>, </a:t>
            </a:r>
            <a:r>
              <a:rPr lang="en-US" sz="3800" dirty="0" err="1" smtClean="0"/>
              <a:t>лиц</a:t>
            </a:r>
            <a:r>
              <a:rPr lang="en-US" sz="3800" dirty="0" smtClean="0"/>
              <a:t> </a:t>
            </a:r>
            <a:r>
              <a:rPr lang="en-US" sz="3800" dirty="0" err="1" smtClean="0"/>
              <a:t>без</a:t>
            </a:r>
            <a:r>
              <a:rPr lang="en-US" sz="3800" dirty="0" smtClean="0"/>
              <a:t> </a:t>
            </a:r>
            <a:r>
              <a:rPr lang="en-US" sz="3800" dirty="0" err="1" smtClean="0"/>
              <a:t>гражданства</a:t>
            </a:r>
            <a:r>
              <a:rPr lang="en-US" sz="3800" dirty="0" smtClean="0"/>
              <a:t>, </a:t>
            </a:r>
            <a:r>
              <a:rPr lang="en-US" sz="3800" dirty="0" err="1" smtClean="0"/>
              <a:t>для</a:t>
            </a:r>
            <a:r>
              <a:rPr lang="en-US" sz="3800" dirty="0" smtClean="0"/>
              <a:t> </a:t>
            </a:r>
            <a:r>
              <a:rPr lang="en-US" sz="3800" dirty="0" err="1" smtClean="0"/>
              <a:t>противодействия</a:t>
            </a:r>
            <a:r>
              <a:rPr lang="en-US" sz="3800" dirty="0" smtClean="0"/>
              <a:t> </a:t>
            </a:r>
            <a:r>
              <a:rPr lang="en-US" sz="3800" dirty="0" err="1" smtClean="0"/>
              <a:t>преступности</a:t>
            </a:r>
            <a:r>
              <a:rPr lang="en-US" sz="3800" dirty="0" smtClean="0"/>
              <a:t>, </a:t>
            </a:r>
            <a:r>
              <a:rPr lang="en-US" sz="3800" dirty="0" err="1" smtClean="0"/>
              <a:t>охраны</a:t>
            </a:r>
            <a:r>
              <a:rPr lang="en-US" sz="3800" dirty="0" smtClean="0"/>
              <a:t> </a:t>
            </a:r>
            <a:r>
              <a:rPr lang="en-US" sz="3800" dirty="0" err="1" smtClean="0"/>
              <a:t>общественного</a:t>
            </a:r>
            <a:r>
              <a:rPr lang="en-US" sz="3800" dirty="0" smtClean="0"/>
              <a:t> </a:t>
            </a:r>
            <a:r>
              <a:rPr lang="en-US" sz="3800" dirty="0" err="1" smtClean="0"/>
              <a:t>порядка</a:t>
            </a:r>
            <a:r>
              <a:rPr lang="en-US" sz="3800" dirty="0" smtClean="0"/>
              <a:t>, </a:t>
            </a:r>
            <a:r>
              <a:rPr lang="en-US" sz="3800" dirty="0" err="1" smtClean="0"/>
              <a:t>собственности</a:t>
            </a:r>
            <a:r>
              <a:rPr lang="en-US" sz="3800" dirty="0" smtClean="0"/>
              <a:t> и </a:t>
            </a:r>
            <a:r>
              <a:rPr lang="en-US" sz="3800" dirty="0" err="1" smtClean="0"/>
              <a:t>для</a:t>
            </a:r>
            <a:r>
              <a:rPr lang="en-US" sz="3800" dirty="0" smtClean="0"/>
              <a:t> </a:t>
            </a:r>
            <a:r>
              <a:rPr lang="en-US" sz="3800" dirty="0" err="1" smtClean="0"/>
              <a:t>обеспечения</a:t>
            </a:r>
            <a:r>
              <a:rPr lang="en-US" sz="3800" dirty="0" smtClean="0"/>
              <a:t> </a:t>
            </a:r>
            <a:r>
              <a:rPr lang="en-US" sz="3800" dirty="0" err="1" smtClean="0"/>
              <a:t>общественной</a:t>
            </a:r>
            <a:r>
              <a:rPr lang="en-US" sz="3800" dirty="0" smtClean="0"/>
              <a:t> </a:t>
            </a:r>
            <a:r>
              <a:rPr lang="en-US" sz="3800" dirty="0" err="1" smtClean="0"/>
              <a:t>безопасности</a:t>
            </a:r>
            <a:r>
              <a:rPr lang="en-US" sz="3800" dirty="0" smtClean="0"/>
              <a:t>.</a:t>
            </a:r>
          </a:p>
          <a:p>
            <a:pPr indent="-339725" algn="just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3800" dirty="0" smtClean="0"/>
              <a:t>2. </a:t>
            </a:r>
            <a:r>
              <a:rPr lang="en-US" sz="3800" dirty="0" err="1" smtClean="0"/>
              <a:t>Полиция</a:t>
            </a:r>
            <a:r>
              <a:rPr lang="en-US" sz="3800" dirty="0" smtClean="0"/>
              <a:t> </a:t>
            </a:r>
            <a:r>
              <a:rPr lang="en-US" sz="3800" b="1" dirty="0" err="1" smtClean="0"/>
              <a:t>незамедлительно</a:t>
            </a:r>
            <a:r>
              <a:rPr lang="en-US" sz="3800" b="1" dirty="0" smtClean="0"/>
              <a:t> </a:t>
            </a:r>
            <a:r>
              <a:rPr lang="en-US" sz="3800" b="1" dirty="0" err="1" smtClean="0"/>
              <a:t>приходит</a:t>
            </a:r>
            <a:r>
              <a:rPr lang="en-US" sz="3800" b="1" dirty="0" smtClean="0"/>
              <a:t> </a:t>
            </a:r>
            <a:r>
              <a:rPr lang="en-US" sz="3800" b="1" dirty="0" err="1" smtClean="0"/>
              <a:t>на</a:t>
            </a:r>
            <a:r>
              <a:rPr lang="en-US" sz="3800" b="1" dirty="0" smtClean="0"/>
              <a:t> </a:t>
            </a:r>
            <a:r>
              <a:rPr lang="en-US" sz="3800" b="1" dirty="0" err="1" smtClean="0"/>
              <a:t>помощь</a:t>
            </a:r>
            <a:r>
              <a:rPr lang="en-US" sz="3800" dirty="0" smtClean="0"/>
              <a:t> </a:t>
            </a:r>
            <a:r>
              <a:rPr lang="en-US" sz="3800" dirty="0" err="1" smtClean="0"/>
              <a:t>каждому</a:t>
            </a:r>
            <a:r>
              <a:rPr lang="en-US" sz="3800" dirty="0" smtClean="0"/>
              <a:t>, </a:t>
            </a:r>
            <a:r>
              <a:rPr lang="en-US" sz="3800" dirty="0" err="1" smtClean="0"/>
              <a:t>кто</a:t>
            </a:r>
            <a:r>
              <a:rPr lang="en-US" sz="3800" dirty="0" smtClean="0"/>
              <a:t> </a:t>
            </a:r>
            <a:r>
              <a:rPr lang="en-US" sz="3800" dirty="0" err="1" smtClean="0"/>
              <a:t>нуждается</a:t>
            </a:r>
            <a:r>
              <a:rPr lang="en-US" sz="3800" dirty="0" smtClean="0"/>
              <a:t> в </a:t>
            </a:r>
            <a:r>
              <a:rPr lang="en-US" sz="3800" dirty="0" err="1" smtClean="0"/>
              <a:t>ее</a:t>
            </a:r>
            <a:r>
              <a:rPr lang="en-US" sz="3800" dirty="0" smtClean="0"/>
              <a:t> </a:t>
            </a:r>
            <a:r>
              <a:rPr lang="en-US" sz="3800" dirty="0" err="1" smtClean="0"/>
              <a:t>защите</a:t>
            </a:r>
            <a:r>
              <a:rPr lang="en-US" sz="3800" dirty="0" smtClean="0"/>
              <a:t> </a:t>
            </a:r>
            <a:r>
              <a:rPr lang="en-US" sz="3800" dirty="0" err="1" smtClean="0"/>
              <a:t>от</a:t>
            </a:r>
            <a:r>
              <a:rPr lang="en-US" sz="3800" dirty="0" smtClean="0"/>
              <a:t> </a:t>
            </a:r>
            <a:r>
              <a:rPr lang="en-US" sz="3800" dirty="0" err="1" smtClean="0"/>
              <a:t>преступных</a:t>
            </a:r>
            <a:r>
              <a:rPr lang="en-US" sz="3800" dirty="0" smtClean="0"/>
              <a:t> и </a:t>
            </a:r>
            <a:r>
              <a:rPr lang="en-US" sz="3800" dirty="0" err="1" smtClean="0"/>
              <a:t>иных</a:t>
            </a:r>
            <a:r>
              <a:rPr lang="en-US" sz="3800" dirty="0" smtClean="0"/>
              <a:t> </a:t>
            </a:r>
            <a:r>
              <a:rPr lang="en-US" sz="3800" dirty="0" err="1" smtClean="0"/>
              <a:t>противоправных</a:t>
            </a:r>
            <a:r>
              <a:rPr lang="en-US" sz="3800" dirty="0" smtClean="0"/>
              <a:t> </a:t>
            </a:r>
            <a:r>
              <a:rPr lang="en-US" sz="3800" dirty="0" err="1" smtClean="0"/>
              <a:t>посягательств</a:t>
            </a:r>
            <a:r>
              <a:rPr lang="en-US" sz="3800" dirty="0" smtClean="0"/>
              <a:t>.</a:t>
            </a:r>
          </a:p>
          <a:p>
            <a:pPr indent="-339725" algn="just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3800" dirty="0" smtClean="0"/>
              <a:t>3. </a:t>
            </a:r>
            <a:r>
              <a:rPr lang="en-US" sz="3800" dirty="0" err="1" smtClean="0"/>
              <a:t>Полиция</a:t>
            </a:r>
            <a:r>
              <a:rPr lang="en-US" sz="3800" dirty="0" smtClean="0"/>
              <a:t> в </a:t>
            </a:r>
            <a:r>
              <a:rPr lang="en-US" sz="3800" dirty="0" err="1" smtClean="0"/>
              <a:t>пределах</a:t>
            </a:r>
            <a:r>
              <a:rPr lang="en-US" sz="3800" dirty="0" smtClean="0"/>
              <a:t> </a:t>
            </a:r>
            <a:r>
              <a:rPr lang="en-US" sz="3800" dirty="0" err="1" smtClean="0"/>
              <a:t>своих</a:t>
            </a:r>
            <a:r>
              <a:rPr lang="en-US" sz="3800" dirty="0" smtClean="0"/>
              <a:t> </a:t>
            </a:r>
            <a:r>
              <a:rPr lang="en-US" sz="3800" dirty="0" err="1" smtClean="0"/>
              <a:t>полномочий</a:t>
            </a:r>
            <a:r>
              <a:rPr lang="en-US" sz="3800" dirty="0" smtClean="0"/>
              <a:t> </a:t>
            </a:r>
            <a:r>
              <a:rPr lang="en-US" sz="3800" b="1" dirty="0" err="1" smtClean="0"/>
              <a:t>оказывает</a:t>
            </a:r>
            <a:r>
              <a:rPr lang="en-US" sz="3800" b="1" dirty="0" smtClean="0"/>
              <a:t> </a:t>
            </a:r>
            <a:r>
              <a:rPr lang="en-US" sz="3800" b="1" dirty="0" err="1" smtClean="0"/>
              <a:t>содействие</a:t>
            </a:r>
            <a:r>
              <a:rPr lang="en-US" sz="3800" dirty="0" smtClean="0"/>
              <a:t> </a:t>
            </a:r>
            <a:r>
              <a:rPr lang="en-US" sz="3800" dirty="0" err="1" smtClean="0"/>
              <a:t>федеральным</a:t>
            </a:r>
            <a:r>
              <a:rPr lang="en-US" sz="3800" dirty="0" smtClean="0"/>
              <a:t> </a:t>
            </a:r>
            <a:r>
              <a:rPr lang="en-US" sz="3800" dirty="0" err="1" smtClean="0"/>
              <a:t>органам</a:t>
            </a:r>
            <a:r>
              <a:rPr lang="en-US" sz="3800" dirty="0" smtClean="0"/>
              <a:t> </a:t>
            </a:r>
            <a:r>
              <a:rPr lang="en-US" sz="3800" dirty="0" err="1" smtClean="0"/>
              <a:t>государственной</a:t>
            </a:r>
            <a:r>
              <a:rPr lang="en-US" sz="3800" dirty="0" smtClean="0"/>
              <a:t> </a:t>
            </a:r>
            <a:r>
              <a:rPr lang="en-US" sz="3800" dirty="0" err="1" smtClean="0"/>
              <a:t>власти</a:t>
            </a:r>
            <a:r>
              <a:rPr lang="en-US" sz="3800" dirty="0" smtClean="0"/>
              <a:t>, </a:t>
            </a:r>
            <a:r>
              <a:rPr lang="en-US" sz="3800" dirty="0" err="1" smtClean="0"/>
              <a:t>органам</a:t>
            </a:r>
            <a:r>
              <a:rPr lang="en-US" sz="3800" dirty="0" smtClean="0"/>
              <a:t> </a:t>
            </a:r>
            <a:r>
              <a:rPr lang="en-US" sz="3800" dirty="0" err="1" smtClean="0"/>
              <a:t>государственной</a:t>
            </a:r>
            <a:r>
              <a:rPr lang="en-US" sz="3800" dirty="0" smtClean="0"/>
              <a:t> </a:t>
            </a:r>
            <a:r>
              <a:rPr lang="en-US" sz="3800" dirty="0" err="1" smtClean="0"/>
              <a:t>власти</a:t>
            </a:r>
            <a:r>
              <a:rPr lang="en-US" sz="3800" dirty="0" smtClean="0"/>
              <a:t> </a:t>
            </a:r>
            <a:r>
              <a:rPr lang="en-US" sz="3800" dirty="0" err="1" smtClean="0"/>
              <a:t>субъектов</a:t>
            </a:r>
            <a:r>
              <a:rPr lang="en-US" sz="3800" dirty="0" smtClean="0"/>
              <a:t> </a:t>
            </a:r>
            <a:r>
              <a:rPr lang="en-US" sz="3800" dirty="0" err="1" smtClean="0"/>
              <a:t>Российской</a:t>
            </a:r>
            <a:r>
              <a:rPr lang="en-US" sz="3800" dirty="0" smtClean="0"/>
              <a:t> </a:t>
            </a:r>
            <a:r>
              <a:rPr lang="en-US" sz="3800" dirty="0" err="1" smtClean="0"/>
              <a:t>Федерации</a:t>
            </a:r>
            <a:r>
              <a:rPr lang="en-US" sz="3800" dirty="0" smtClean="0"/>
              <a:t>, </a:t>
            </a:r>
            <a:r>
              <a:rPr lang="en-US" sz="3800" dirty="0" err="1" smtClean="0"/>
              <a:t>иным</a:t>
            </a:r>
            <a:r>
              <a:rPr lang="en-US" sz="3800" dirty="0" smtClean="0"/>
              <a:t> </a:t>
            </a:r>
            <a:r>
              <a:rPr lang="en-US" sz="3800" dirty="0" err="1" smtClean="0"/>
              <a:t>государственным</a:t>
            </a:r>
            <a:r>
              <a:rPr lang="en-US" sz="3800" dirty="0" smtClean="0"/>
              <a:t> </a:t>
            </a:r>
            <a:r>
              <a:rPr lang="en-US" sz="3800" dirty="0" err="1" smtClean="0"/>
              <a:t>органам</a:t>
            </a:r>
            <a:r>
              <a:rPr lang="en-US" sz="3800" dirty="0" smtClean="0"/>
              <a:t>, </a:t>
            </a:r>
            <a:r>
              <a:rPr lang="en-US" sz="3800" dirty="0" err="1" smtClean="0"/>
              <a:t>органам</a:t>
            </a:r>
            <a:r>
              <a:rPr lang="en-US" sz="3800" dirty="0" smtClean="0"/>
              <a:t> </a:t>
            </a:r>
            <a:r>
              <a:rPr lang="en-US" sz="3800" dirty="0" err="1" smtClean="0"/>
              <a:t>местного</a:t>
            </a:r>
            <a:r>
              <a:rPr lang="en-US" sz="3800" dirty="0" smtClean="0"/>
              <a:t> </a:t>
            </a:r>
            <a:r>
              <a:rPr lang="en-US" sz="3800" dirty="0" err="1" smtClean="0"/>
              <a:t>самоуправления</a:t>
            </a:r>
            <a:r>
              <a:rPr lang="en-US" sz="3800" dirty="0" smtClean="0"/>
              <a:t>, </a:t>
            </a:r>
            <a:r>
              <a:rPr lang="en-US" sz="3800" dirty="0" err="1" smtClean="0"/>
              <a:t>иным</a:t>
            </a:r>
            <a:r>
              <a:rPr lang="en-US" sz="3800" dirty="0" smtClean="0"/>
              <a:t> </a:t>
            </a:r>
            <a:r>
              <a:rPr lang="en-US" sz="3800" dirty="0" err="1" smtClean="0"/>
              <a:t>муниципальным</a:t>
            </a:r>
            <a:r>
              <a:rPr lang="en-US" sz="3800" dirty="0" smtClean="0"/>
              <a:t> </a:t>
            </a:r>
            <a:r>
              <a:rPr lang="en-US" sz="3800" dirty="0" err="1" smtClean="0"/>
              <a:t>органам</a:t>
            </a:r>
            <a:r>
              <a:rPr lang="en-US" sz="3800" dirty="0" smtClean="0"/>
              <a:t>, </a:t>
            </a:r>
            <a:r>
              <a:rPr lang="en-US" sz="3800" dirty="0" err="1" smtClean="0"/>
              <a:t>общественным</a:t>
            </a:r>
            <a:r>
              <a:rPr lang="en-US" sz="3800" dirty="0" smtClean="0"/>
              <a:t> </a:t>
            </a:r>
            <a:r>
              <a:rPr lang="en-US" sz="3800" dirty="0" err="1" smtClean="0"/>
              <a:t>объединениям</a:t>
            </a:r>
            <a:r>
              <a:rPr lang="en-US" sz="3800" dirty="0" smtClean="0"/>
              <a:t>, а </a:t>
            </a:r>
            <a:r>
              <a:rPr lang="en-US" sz="3800" dirty="0" err="1" smtClean="0"/>
              <a:t>также</a:t>
            </a:r>
            <a:r>
              <a:rPr lang="en-US" sz="3800" dirty="0" smtClean="0"/>
              <a:t> </a:t>
            </a:r>
            <a:r>
              <a:rPr lang="en-US" sz="3800" dirty="0" err="1" smtClean="0"/>
              <a:t>организациям</a:t>
            </a:r>
            <a:r>
              <a:rPr lang="en-US" sz="3800" dirty="0" smtClean="0"/>
              <a:t> </a:t>
            </a:r>
            <a:r>
              <a:rPr lang="en-US" sz="3800" dirty="0" err="1" smtClean="0"/>
              <a:t>независимо</a:t>
            </a:r>
            <a:r>
              <a:rPr lang="en-US" sz="3800" dirty="0" smtClean="0"/>
              <a:t> </a:t>
            </a:r>
            <a:r>
              <a:rPr lang="en-US" sz="3800" dirty="0" err="1" smtClean="0"/>
              <a:t>от</a:t>
            </a:r>
            <a:r>
              <a:rPr lang="en-US" sz="3800" dirty="0" smtClean="0"/>
              <a:t> </a:t>
            </a:r>
            <a:r>
              <a:rPr lang="en-US" sz="3800" dirty="0" err="1" smtClean="0"/>
              <a:t>форм</a:t>
            </a:r>
            <a:r>
              <a:rPr lang="en-US" sz="3800" dirty="0" smtClean="0"/>
              <a:t> </a:t>
            </a:r>
            <a:r>
              <a:rPr lang="en-US" sz="3800" dirty="0" err="1" smtClean="0"/>
              <a:t>собственности</a:t>
            </a:r>
            <a:r>
              <a:rPr lang="en-US" sz="3800" dirty="0" smtClean="0"/>
              <a:t>, </a:t>
            </a:r>
            <a:r>
              <a:rPr lang="en-US" sz="3800" dirty="0" err="1" smtClean="0"/>
              <a:t>должностным</a:t>
            </a:r>
            <a:r>
              <a:rPr lang="en-US" sz="3800" dirty="0" smtClean="0"/>
              <a:t> </a:t>
            </a:r>
            <a:r>
              <a:rPr lang="en-US" sz="3800" dirty="0" err="1" smtClean="0"/>
              <a:t>лицам</a:t>
            </a:r>
            <a:r>
              <a:rPr lang="en-US" sz="3800" dirty="0" smtClean="0"/>
              <a:t> </a:t>
            </a:r>
            <a:r>
              <a:rPr lang="en-US" sz="3800" dirty="0" err="1" smtClean="0"/>
              <a:t>этих</a:t>
            </a:r>
            <a:r>
              <a:rPr lang="en-US" sz="3800" dirty="0" smtClean="0"/>
              <a:t> </a:t>
            </a:r>
            <a:r>
              <a:rPr lang="en-US" sz="3800" dirty="0" err="1" smtClean="0"/>
              <a:t>органов</a:t>
            </a:r>
            <a:r>
              <a:rPr lang="en-US" sz="3800" dirty="0" smtClean="0"/>
              <a:t> и </a:t>
            </a:r>
            <a:r>
              <a:rPr lang="en-US" sz="3800" dirty="0" err="1" smtClean="0"/>
              <a:t>организаций</a:t>
            </a:r>
            <a:r>
              <a:rPr lang="en-US" sz="3800" dirty="0" smtClean="0"/>
              <a:t> в </a:t>
            </a:r>
            <a:r>
              <a:rPr lang="en-US" sz="3800" dirty="0" err="1" smtClean="0"/>
              <a:t>защите</a:t>
            </a:r>
            <a:r>
              <a:rPr lang="en-US" sz="3800" dirty="0" smtClean="0"/>
              <a:t> </a:t>
            </a:r>
            <a:r>
              <a:rPr lang="en-US" sz="3800" dirty="0" err="1" smtClean="0"/>
              <a:t>их</a:t>
            </a:r>
            <a:r>
              <a:rPr lang="en-US" sz="3800" dirty="0" smtClean="0"/>
              <a:t> </a:t>
            </a:r>
            <a:r>
              <a:rPr lang="en-US" sz="3800" dirty="0" err="1" smtClean="0"/>
              <a:t>прав</a:t>
            </a:r>
            <a:r>
              <a:rPr lang="en-US" sz="3800" dirty="0" smtClean="0"/>
              <a:t>.</a:t>
            </a:r>
          </a:p>
          <a:p>
            <a:pPr indent="-339725" algn="just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3800" dirty="0" err="1" smtClean="0"/>
              <a:t>Закон</a:t>
            </a:r>
            <a:r>
              <a:rPr lang="en-US" sz="3800" dirty="0" smtClean="0"/>
              <a:t> РФ «О </a:t>
            </a:r>
            <a:r>
              <a:rPr lang="en-US" sz="3800" dirty="0" err="1" smtClean="0"/>
              <a:t>полиции</a:t>
            </a:r>
            <a:r>
              <a:rPr lang="en-US" sz="3800" dirty="0" smtClean="0"/>
              <a:t>»</a:t>
            </a:r>
          </a:p>
          <a:p>
            <a:pPr indent="-339725" algn="just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3800" dirty="0" err="1" smtClean="0"/>
              <a:t>Статья</a:t>
            </a:r>
            <a:r>
              <a:rPr lang="en-US" sz="3800" dirty="0" smtClean="0"/>
              <a:t> 3. </a:t>
            </a:r>
            <a:r>
              <a:rPr lang="en-US" sz="3800" dirty="0" err="1" smtClean="0"/>
              <a:t>Правовая</a:t>
            </a:r>
            <a:r>
              <a:rPr lang="en-US" sz="3800" dirty="0" smtClean="0"/>
              <a:t> </a:t>
            </a:r>
            <a:r>
              <a:rPr lang="en-US" sz="3800" dirty="0" err="1" smtClean="0"/>
              <a:t>основа</a:t>
            </a:r>
            <a:r>
              <a:rPr lang="en-US" sz="3800" dirty="0" smtClean="0"/>
              <a:t> </a:t>
            </a:r>
            <a:r>
              <a:rPr lang="en-US" sz="3800" dirty="0" err="1" smtClean="0"/>
              <a:t>деятельности</a:t>
            </a:r>
            <a:r>
              <a:rPr lang="en-US" sz="3800" dirty="0" smtClean="0"/>
              <a:t> </a:t>
            </a:r>
            <a:r>
              <a:rPr lang="en-US" sz="3800" dirty="0" err="1" smtClean="0"/>
              <a:t>полиции</a:t>
            </a:r>
            <a:endParaRPr lang="en-US" sz="3800" dirty="0" smtClean="0"/>
          </a:p>
          <a:p>
            <a:pPr indent="-339725" algn="just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3800" dirty="0" err="1" smtClean="0"/>
              <a:t>Правовую</a:t>
            </a:r>
            <a:r>
              <a:rPr lang="en-US" sz="3800" dirty="0" smtClean="0"/>
              <a:t> </a:t>
            </a:r>
            <a:r>
              <a:rPr lang="en-US" sz="3800" dirty="0" err="1" smtClean="0"/>
              <a:t>основу</a:t>
            </a:r>
            <a:r>
              <a:rPr lang="en-US" sz="3800" dirty="0" smtClean="0"/>
              <a:t> </a:t>
            </a:r>
            <a:r>
              <a:rPr lang="en-US" sz="3800" dirty="0" err="1" smtClean="0"/>
              <a:t>деятельности</a:t>
            </a:r>
            <a:r>
              <a:rPr lang="en-US" sz="3800" dirty="0" smtClean="0"/>
              <a:t> </a:t>
            </a:r>
            <a:r>
              <a:rPr lang="en-US" sz="3800" dirty="0" err="1" smtClean="0"/>
              <a:t>полиции</a:t>
            </a:r>
            <a:r>
              <a:rPr lang="en-US" sz="3800" dirty="0" smtClean="0"/>
              <a:t> </a:t>
            </a:r>
            <a:r>
              <a:rPr lang="en-US" sz="3800" dirty="0" err="1" smtClean="0"/>
              <a:t>составляют</a:t>
            </a:r>
            <a:r>
              <a:rPr lang="en-US" sz="3800" dirty="0" smtClean="0"/>
              <a:t> </a:t>
            </a:r>
            <a:r>
              <a:rPr lang="en-US" sz="3800" u="sng" dirty="0" err="1" smtClean="0">
                <a:solidFill>
                  <a:srgbClr val="7030A0"/>
                </a:solidFill>
                <a:hlinkClick r:id="rId2"/>
              </a:rPr>
              <a:t>Конституция</a:t>
            </a:r>
            <a:r>
              <a:rPr lang="en-US" sz="3800" dirty="0" smtClean="0"/>
              <a:t> </a:t>
            </a:r>
            <a:r>
              <a:rPr lang="en-US" sz="3800" dirty="0" err="1" smtClean="0"/>
              <a:t>Российской</a:t>
            </a:r>
            <a:r>
              <a:rPr lang="en-US" sz="3800" dirty="0" smtClean="0"/>
              <a:t> </a:t>
            </a:r>
            <a:r>
              <a:rPr lang="en-US" sz="3800" dirty="0" err="1" smtClean="0"/>
              <a:t>Федерации</a:t>
            </a:r>
            <a:r>
              <a:rPr lang="en-US" sz="3800" dirty="0" smtClean="0"/>
              <a:t>,</a:t>
            </a:r>
            <a:r>
              <a:rPr lang="ru-RU" sz="3800" dirty="0" smtClean="0"/>
              <a:t> </a:t>
            </a:r>
            <a:r>
              <a:rPr lang="en-US" sz="3800" dirty="0" err="1" smtClean="0"/>
              <a:t>общепризнанные</a:t>
            </a:r>
            <a:r>
              <a:rPr lang="en-US" sz="3800" dirty="0" smtClean="0"/>
              <a:t> </a:t>
            </a:r>
            <a:r>
              <a:rPr lang="en-US" sz="3800" dirty="0" err="1" smtClean="0"/>
              <a:t>принципы</a:t>
            </a:r>
            <a:r>
              <a:rPr lang="en-US" sz="3800" dirty="0" smtClean="0"/>
              <a:t> и </a:t>
            </a:r>
            <a:r>
              <a:rPr lang="en-US" sz="3800" dirty="0" err="1" smtClean="0"/>
              <a:t>нормы</a:t>
            </a:r>
            <a:r>
              <a:rPr lang="en-US" sz="3800" dirty="0" smtClean="0"/>
              <a:t> </a:t>
            </a:r>
            <a:r>
              <a:rPr lang="en-US" sz="3800" dirty="0" err="1" smtClean="0"/>
              <a:t>международного</a:t>
            </a:r>
            <a:r>
              <a:rPr lang="en-US" sz="3800" dirty="0" smtClean="0"/>
              <a:t> </a:t>
            </a:r>
            <a:r>
              <a:rPr lang="en-US" sz="3800" dirty="0" err="1" smtClean="0"/>
              <a:t>права</a:t>
            </a:r>
            <a:r>
              <a:rPr lang="en-US" sz="3800" dirty="0" smtClean="0"/>
              <a:t>, </a:t>
            </a:r>
            <a:r>
              <a:rPr lang="en-US" sz="3800" dirty="0" err="1" smtClean="0"/>
              <a:t>международные</a:t>
            </a:r>
            <a:r>
              <a:rPr lang="en-US" sz="3800" dirty="0" smtClean="0"/>
              <a:t> </a:t>
            </a:r>
            <a:r>
              <a:rPr lang="en-US" sz="3800" dirty="0" err="1" smtClean="0"/>
              <a:t>договоры</a:t>
            </a:r>
            <a:r>
              <a:rPr lang="en-US" sz="3800" dirty="0" smtClean="0"/>
              <a:t> </a:t>
            </a:r>
            <a:r>
              <a:rPr lang="en-US" sz="3800" dirty="0" err="1" smtClean="0"/>
              <a:t>Российской</a:t>
            </a:r>
            <a:r>
              <a:rPr lang="en-US" sz="3800" dirty="0" smtClean="0"/>
              <a:t> </a:t>
            </a:r>
            <a:r>
              <a:rPr lang="en-US" sz="3800" dirty="0" err="1" smtClean="0"/>
              <a:t>Федерации</a:t>
            </a:r>
            <a:r>
              <a:rPr lang="en-US" sz="3800" dirty="0" smtClean="0"/>
              <a:t>, </a:t>
            </a:r>
            <a:r>
              <a:rPr lang="en-US" sz="3800" dirty="0" err="1" smtClean="0"/>
              <a:t>федеральные</a:t>
            </a:r>
            <a:r>
              <a:rPr lang="en-US" sz="3800" dirty="0" smtClean="0"/>
              <a:t> </a:t>
            </a:r>
            <a:r>
              <a:rPr lang="en-US" sz="3800" dirty="0" err="1" smtClean="0"/>
              <a:t>конституционные</a:t>
            </a:r>
            <a:r>
              <a:rPr lang="en-US" sz="3800" dirty="0" smtClean="0"/>
              <a:t> </a:t>
            </a:r>
            <a:r>
              <a:rPr lang="en-US" sz="3800" dirty="0" err="1" smtClean="0"/>
              <a:t>законы</a:t>
            </a:r>
            <a:r>
              <a:rPr lang="en-US" sz="3800" dirty="0" smtClean="0"/>
              <a:t>, </a:t>
            </a:r>
            <a:r>
              <a:rPr lang="en-US" sz="3800" dirty="0" err="1" smtClean="0"/>
              <a:t>настоящий</a:t>
            </a:r>
            <a:r>
              <a:rPr lang="en-US" sz="3800" dirty="0" smtClean="0"/>
              <a:t> </a:t>
            </a:r>
            <a:r>
              <a:rPr lang="en-US" sz="3800" dirty="0" err="1" smtClean="0"/>
              <a:t>Федеральный</a:t>
            </a:r>
            <a:r>
              <a:rPr lang="en-US" sz="3800" dirty="0" smtClean="0"/>
              <a:t> </a:t>
            </a:r>
            <a:r>
              <a:rPr lang="en-US" sz="3800" dirty="0" err="1" smtClean="0"/>
              <a:t>закон</a:t>
            </a:r>
            <a:r>
              <a:rPr lang="en-US" sz="3800" dirty="0" smtClean="0"/>
              <a:t>, </a:t>
            </a:r>
            <a:r>
              <a:rPr lang="en-US" sz="3800" dirty="0" err="1" smtClean="0"/>
              <a:t>другие</a:t>
            </a:r>
            <a:r>
              <a:rPr lang="en-US" sz="3800" dirty="0" smtClean="0"/>
              <a:t> </a:t>
            </a:r>
            <a:r>
              <a:rPr lang="en-US" sz="3800" dirty="0" err="1" smtClean="0"/>
              <a:t>федеральные</a:t>
            </a:r>
            <a:r>
              <a:rPr lang="en-US" sz="3800" dirty="0" smtClean="0"/>
              <a:t> </a:t>
            </a:r>
            <a:r>
              <a:rPr lang="en-US" sz="3800" dirty="0" err="1" smtClean="0"/>
              <a:t>законы</a:t>
            </a:r>
            <a:r>
              <a:rPr lang="en-US" sz="3800" dirty="0" smtClean="0"/>
              <a:t>, </a:t>
            </a:r>
            <a:r>
              <a:rPr lang="en-US" sz="3800" dirty="0" err="1" smtClean="0"/>
              <a:t>нормативные</a:t>
            </a:r>
            <a:r>
              <a:rPr lang="en-US" sz="3800" dirty="0" smtClean="0"/>
              <a:t> </a:t>
            </a:r>
            <a:r>
              <a:rPr lang="en-US" sz="3800" dirty="0" err="1" smtClean="0"/>
              <a:t>правовые</a:t>
            </a:r>
            <a:r>
              <a:rPr lang="en-US" sz="3800" dirty="0" smtClean="0"/>
              <a:t> </a:t>
            </a:r>
            <a:r>
              <a:rPr lang="en-US" sz="3800" dirty="0" err="1" smtClean="0"/>
              <a:t>акты</a:t>
            </a:r>
            <a:r>
              <a:rPr lang="en-US" sz="3800" dirty="0" smtClean="0"/>
              <a:t> </a:t>
            </a:r>
            <a:r>
              <a:rPr lang="en-US" sz="3800" dirty="0" err="1" smtClean="0"/>
              <a:t>Президента</a:t>
            </a:r>
            <a:r>
              <a:rPr lang="en-US" sz="3800" dirty="0" smtClean="0"/>
              <a:t> </a:t>
            </a:r>
            <a:r>
              <a:rPr lang="en-US" sz="3800" dirty="0" err="1" smtClean="0"/>
              <a:t>Российской</a:t>
            </a:r>
            <a:r>
              <a:rPr lang="en-US" sz="3800" dirty="0" smtClean="0"/>
              <a:t> </a:t>
            </a:r>
            <a:r>
              <a:rPr lang="en-US" sz="3800" dirty="0" err="1" smtClean="0"/>
              <a:t>Федерации</a:t>
            </a:r>
            <a:r>
              <a:rPr lang="en-US" sz="3800" dirty="0" smtClean="0"/>
              <a:t> и </a:t>
            </a:r>
            <a:r>
              <a:rPr lang="en-US" sz="3800" dirty="0" err="1" smtClean="0"/>
              <a:t>нормативные</a:t>
            </a:r>
            <a:r>
              <a:rPr lang="en-US" sz="3800" dirty="0" smtClean="0"/>
              <a:t> </a:t>
            </a:r>
            <a:r>
              <a:rPr lang="en-US" sz="3800" dirty="0" err="1" smtClean="0"/>
              <a:t>правовые</a:t>
            </a:r>
            <a:r>
              <a:rPr lang="en-US" sz="3800" dirty="0" smtClean="0"/>
              <a:t> </a:t>
            </a:r>
            <a:r>
              <a:rPr lang="en-US" sz="3800" dirty="0" err="1" smtClean="0"/>
              <a:t>акты</a:t>
            </a:r>
            <a:r>
              <a:rPr lang="en-US" sz="3800" dirty="0" smtClean="0"/>
              <a:t> </a:t>
            </a:r>
            <a:r>
              <a:rPr lang="en-US" sz="3800" dirty="0" err="1" smtClean="0"/>
              <a:t>Правительства</a:t>
            </a:r>
            <a:r>
              <a:rPr lang="en-US" sz="3800" dirty="0" smtClean="0"/>
              <a:t> </a:t>
            </a:r>
            <a:r>
              <a:rPr lang="en-US" sz="3800" dirty="0" err="1" smtClean="0"/>
              <a:t>Российской</a:t>
            </a:r>
            <a:r>
              <a:rPr lang="en-US" sz="3800" dirty="0" smtClean="0"/>
              <a:t> </a:t>
            </a:r>
            <a:r>
              <a:rPr lang="en-US" sz="3800" dirty="0" err="1" smtClean="0"/>
              <a:t>Федерации</a:t>
            </a:r>
            <a:r>
              <a:rPr lang="en-US" sz="3800" dirty="0" smtClean="0"/>
              <a:t>, а </a:t>
            </a:r>
            <a:r>
              <a:rPr lang="en-US" sz="3800" dirty="0" err="1" smtClean="0"/>
              <a:t>также</a:t>
            </a:r>
            <a:r>
              <a:rPr lang="en-US" sz="3800" dirty="0" smtClean="0"/>
              <a:t> </a:t>
            </a:r>
            <a:r>
              <a:rPr lang="en-US" sz="3800" dirty="0" err="1" smtClean="0"/>
              <a:t>нормативные</a:t>
            </a:r>
            <a:r>
              <a:rPr lang="en-US" sz="3800" dirty="0" smtClean="0"/>
              <a:t> </a:t>
            </a:r>
            <a:r>
              <a:rPr lang="en-US" sz="3800" dirty="0" err="1" smtClean="0"/>
              <a:t>правовые</a:t>
            </a:r>
            <a:r>
              <a:rPr lang="en-US" sz="3800" dirty="0" smtClean="0"/>
              <a:t> </a:t>
            </a:r>
            <a:r>
              <a:rPr lang="en-US" sz="3800" dirty="0" err="1" smtClean="0"/>
              <a:t>акты</a:t>
            </a:r>
            <a:r>
              <a:rPr lang="en-US" sz="3800" dirty="0" smtClean="0"/>
              <a:t> </a:t>
            </a:r>
            <a:r>
              <a:rPr lang="en-US" sz="3800" u="sng" dirty="0" err="1" smtClean="0">
                <a:solidFill>
                  <a:srgbClr val="CCCCFF"/>
                </a:solidFill>
                <a:hlinkClick r:id="rId3"/>
              </a:rPr>
              <a:t>федерального</a:t>
            </a:r>
            <a:r>
              <a:rPr lang="en-US" sz="3800" u="sng" dirty="0" smtClean="0">
                <a:solidFill>
                  <a:srgbClr val="CCCCFF"/>
                </a:solidFill>
                <a:hlinkClick r:id="rId3"/>
              </a:rPr>
              <a:t> </a:t>
            </a:r>
            <a:r>
              <a:rPr lang="en-US" sz="3800" u="sng" dirty="0" err="1" smtClean="0">
                <a:solidFill>
                  <a:srgbClr val="CCCCFF"/>
                </a:solidFill>
                <a:hlinkClick r:id="rId3"/>
              </a:rPr>
              <a:t>органа</a:t>
            </a:r>
            <a:r>
              <a:rPr lang="en-US" sz="3800" u="sng" dirty="0" smtClean="0">
                <a:solidFill>
                  <a:srgbClr val="CCCCFF"/>
                </a:solidFill>
                <a:hlinkClick r:id="rId3"/>
              </a:rPr>
              <a:t> </a:t>
            </a:r>
            <a:r>
              <a:rPr lang="en-US" sz="3800" u="sng" dirty="0" err="1" smtClean="0">
                <a:solidFill>
                  <a:srgbClr val="CCCCFF"/>
                </a:solidFill>
                <a:hlinkClick r:id="rId3"/>
              </a:rPr>
              <a:t>исполнительной</a:t>
            </a:r>
            <a:r>
              <a:rPr lang="en-US" sz="3800" u="sng" dirty="0" smtClean="0">
                <a:solidFill>
                  <a:srgbClr val="CCCCFF"/>
                </a:solidFill>
                <a:hlinkClick r:id="rId3"/>
              </a:rPr>
              <a:t> </a:t>
            </a:r>
            <a:r>
              <a:rPr lang="en-US" sz="3800" u="sng" dirty="0" err="1" smtClean="0">
                <a:solidFill>
                  <a:srgbClr val="CCCCFF"/>
                </a:solidFill>
                <a:hlinkClick r:id="rId3"/>
              </a:rPr>
              <a:t>власти</a:t>
            </a:r>
            <a:r>
              <a:rPr lang="en-US" sz="3800" dirty="0" smtClean="0"/>
              <a:t>, </a:t>
            </a:r>
            <a:r>
              <a:rPr lang="en-US" sz="3800" dirty="0" err="1" smtClean="0"/>
              <a:t>осуществляющего</a:t>
            </a:r>
            <a:r>
              <a:rPr lang="en-US" sz="3800" dirty="0" smtClean="0"/>
              <a:t> </a:t>
            </a:r>
            <a:r>
              <a:rPr lang="en-US" sz="3800" dirty="0" err="1" smtClean="0"/>
              <a:t>функции</a:t>
            </a:r>
            <a:r>
              <a:rPr lang="en-US" sz="3800" dirty="0" smtClean="0"/>
              <a:t> </a:t>
            </a:r>
            <a:r>
              <a:rPr lang="en-US" sz="3800" dirty="0" err="1" smtClean="0"/>
              <a:t>по</a:t>
            </a:r>
            <a:r>
              <a:rPr lang="en-US" sz="3800" dirty="0" smtClean="0"/>
              <a:t> </a:t>
            </a:r>
            <a:r>
              <a:rPr lang="en-US" sz="3800" dirty="0" err="1" smtClean="0"/>
              <a:t>выработке</a:t>
            </a:r>
            <a:r>
              <a:rPr lang="en-US" sz="3800" dirty="0" smtClean="0"/>
              <a:t> и </a:t>
            </a:r>
            <a:r>
              <a:rPr lang="en-US" sz="3800" dirty="0" err="1" smtClean="0"/>
              <a:t>реализации</a:t>
            </a:r>
            <a:r>
              <a:rPr lang="en-US" sz="3800" dirty="0" smtClean="0"/>
              <a:t> </a:t>
            </a:r>
            <a:r>
              <a:rPr lang="en-US" sz="3800" dirty="0" err="1" smtClean="0"/>
              <a:t>государственной</a:t>
            </a:r>
            <a:r>
              <a:rPr lang="en-US" sz="3800" dirty="0" smtClean="0"/>
              <a:t> </a:t>
            </a:r>
            <a:r>
              <a:rPr lang="en-US" sz="3800" dirty="0" err="1" smtClean="0"/>
              <a:t>политики</a:t>
            </a:r>
            <a:r>
              <a:rPr lang="en-US" sz="3800" dirty="0" smtClean="0"/>
              <a:t> и </a:t>
            </a:r>
            <a:r>
              <a:rPr lang="en-US" sz="3800" dirty="0" err="1" smtClean="0"/>
              <a:t>нормативно-правовому</a:t>
            </a:r>
            <a:r>
              <a:rPr lang="en-US" sz="3800" dirty="0" smtClean="0"/>
              <a:t> </a:t>
            </a:r>
            <a:r>
              <a:rPr lang="en-US" sz="3800" dirty="0" err="1" smtClean="0"/>
              <a:t>регулированию</a:t>
            </a:r>
            <a:r>
              <a:rPr lang="en-US" sz="3800" dirty="0" smtClean="0"/>
              <a:t> в </a:t>
            </a:r>
            <a:r>
              <a:rPr lang="en-US" sz="3800" dirty="0" err="1" smtClean="0"/>
              <a:t>сфере</a:t>
            </a:r>
            <a:r>
              <a:rPr lang="en-US" sz="3800" dirty="0" smtClean="0"/>
              <a:t> </a:t>
            </a:r>
            <a:r>
              <a:rPr lang="en-US" sz="3800" dirty="0" err="1" smtClean="0"/>
              <a:t>внутренних</a:t>
            </a:r>
            <a:r>
              <a:rPr lang="en-US" sz="3800" dirty="0" smtClean="0"/>
              <a:t> </a:t>
            </a:r>
            <a:r>
              <a:rPr lang="en-US" sz="3800" dirty="0" err="1" smtClean="0"/>
              <a:t>дел</a:t>
            </a:r>
            <a:endParaRPr lang="en-US" sz="3800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3960812" cy="50323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333399"/>
                </a:solidFill>
              </a:rPr>
              <a:t>Закон о полиции</a:t>
            </a:r>
            <a:endParaRPr lang="ru-RU" dirty="0">
              <a:solidFill>
                <a:srgbClr val="333399"/>
              </a:solidFill>
            </a:endParaRP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3960812" cy="50323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333399"/>
                </a:solidFill>
              </a:rPr>
              <a:t>Закон о полиции</a:t>
            </a:r>
            <a:endParaRPr lang="ru-RU" dirty="0">
              <a:solidFill>
                <a:srgbClr val="33339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8888" y="765175"/>
            <a:ext cx="7675562" cy="5832475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ru-RU" sz="2200" dirty="0" smtClean="0">
                <a:latin typeface="Calibri" panose="020F0502020204030204" pitchFamily="34" charset="0"/>
              </a:rPr>
              <a:t>7. Полиция обязана обеспечить каждому гражданину возможность ознакомления с документами и материалами, непосредственно затрагивающими его права и свободы, если иное не установлено федеральным законом.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200" b="1" dirty="0" smtClean="0">
                <a:latin typeface="Calibri" panose="020F0502020204030204" pitchFamily="34" charset="0"/>
              </a:rPr>
              <a:t>Статья 6. Законность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200" dirty="0" smtClean="0">
                <a:latin typeface="Calibri" panose="020F0502020204030204" pitchFamily="34" charset="0"/>
              </a:rPr>
              <a:t> 1. Полиция осуществляет свою деятельность в точном соответствии с законом.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200" dirty="0" smtClean="0">
                <a:latin typeface="Calibri" panose="020F0502020204030204" pitchFamily="34" charset="0"/>
              </a:rPr>
              <a:t>3. Сотруднику полиции запрещается подстрекать, склонять, побуждать в прямой или косвенной форме кого-либо к совершению противоправных действий.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200" dirty="0" smtClean="0">
                <a:latin typeface="Calibri" panose="020F0502020204030204" pitchFamily="34" charset="0"/>
              </a:rPr>
              <a:t>Законность осуждения в результате </a:t>
            </a:r>
            <a:r>
              <a:rPr lang="ru-RU" sz="2200" dirty="0" err="1" smtClean="0">
                <a:latin typeface="Calibri" panose="020F0502020204030204" pitchFamily="34" charset="0"/>
              </a:rPr>
              <a:t>тпровокации</a:t>
            </a:r>
            <a:r>
              <a:rPr lang="ru-RU" sz="2200" dirty="0" smtClean="0">
                <a:latin typeface="Calibri" panose="020F0502020204030204" pitchFamily="34" charset="0"/>
              </a:rPr>
              <a:t> </a:t>
            </a:r>
            <a:r>
              <a:rPr lang="ru-RU" sz="2200" dirty="0" err="1" smtClean="0">
                <a:latin typeface="Calibri" panose="020F0502020204030204" pitchFamily="34" charset="0"/>
              </a:rPr>
              <a:t>Худобин</a:t>
            </a:r>
            <a:r>
              <a:rPr lang="ru-RU" sz="2200" dirty="0" smtClean="0">
                <a:latin typeface="Calibri" panose="020F0502020204030204" pitchFamily="34" charset="0"/>
              </a:rPr>
              <a:t> против РФ 2006 г.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200" dirty="0" smtClean="0">
                <a:latin typeface="Calibri" panose="020F0502020204030204" pitchFamily="34" charset="0"/>
              </a:rPr>
              <a:t>4. Сотрудник полиции не может в оправдание своих действий (бездействия) при выполнении служебных обязанностей ссылаться на интересы службы, экономическую целесообразность, незаконные требования, приказы и распоряжения вышестоящих должностных лиц …</a:t>
            </a:r>
          </a:p>
          <a:p>
            <a:pPr eaLnBrk="1" hangingPunct="1">
              <a:defRPr/>
            </a:pPr>
            <a:endParaRPr lang="ru-RU" sz="2200" dirty="0" smtClean="0">
              <a:latin typeface="Calibri" panose="020F0502020204030204" pitchFamily="34" charset="0"/>
            </a:endParaRPr>
          </a:p>
          <a:p>
            <a:pPr eaLnBrk="1" hangingPunct="1">
              <a:defRPr/>
            </a:pPr>
            <a:endParaRPr lang="ru-RU" sz="2200" dirty="0">
              <a:latin typeface="Calibri" panose="020F0502020204030204" pitchFamily="34" charset="0"/>
            </a:endParaRP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03350" y="274638"/>
            <a:ext cx="75311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satMod val="130000"/>
                  </a:schemeClr>
                </a:solidFill>
              </a:rPr>
              <a:t>Нормативные акты, содержащие стандарты обращения:</a:t>
            </a:r>
            <a:br>
              <a:rPr lang="ru-RU" sz="2400" b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400" b="1" dirty="0" smtClean="0">
                <a:solidFill>
                  <a:schemeClr val="tx2">
                    <a:satMod val="130000"/>
                  </a:schemeClr>
                </a:solidFill>
              </a:rPr>
              <a:t>Международные</a:t>
            </a:r>
            <a:endParaRPr lang="ru-RU" sz="2400" b="1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0242" name="Содержимое 6"/>
          <p:cNvSpPr>
            <a:spLocks noGrp="1"/>
          </p:cNvSpPr>
          <p:nvPr>
            <p:ph idx="1"/>
          </p:nvPr>
        </p:nvSpPr>
        <p:spPr>
          <a:xfrm>
            <a:off x="1042988" y="1557338"/>
            <a:ext cx="7705725" cy="5040312"/>
          </a:xfrm>
        </p:spPr>
        <p:txBody>
          <a:bodyPr>
            <a:normAutofit fontScale="77500" lnSpcReduction="20000"/>
          </a:bodyPr>
          <a:lstStyle/>
          <a:p>
            <a:pPr eaLnBrk="1" hangingPunct="1"/>
            <a:r>
              <a:rPr lang="ru-RU" altLang="ru-RU" sz="2800" b="1" dirty="0" smtClean="0">
                <a:latin typeface="Calibri" pitchFamily="34" charset="0"/>
              </a:rPr>
              <a:t>Всеобщая Декларация прав человека 1948 г.</a:t>
            </a:r>
            <a:endParaRPr lang="ru-RU" altLang="ru-RU" sz="2800" dirty="0" smtClean="0">
              <a:latin typeface="Calibri" pitchFamily="34" charset="0"/>
            </a:endParaRPr>
          </a:p>
          <a:p>
            <a:pPr eaLnBrk="1" hangingPunct="1"/>
            <a:r>
              <a:rPr lang="ru-RU" altLang="ru-RU" sz="2800" b="1" dirty="0" smtClean="0">
                <a:latin typeface="Calibri" pitchFamily="34" charset="0"/>
              </a:rPr>
              <a:t>Конвенция о защите прав человека и основных свобод (Рим, 4 ноября 1950 г.)</a:t>
            </a:r>
            <a:endParaRPr lang="en-US" altLang="ru-RU" sz="2800" b="1" dirty="0" smtClean="0">
              <a:latin typeface="Calibri" pitchFamily="34" charset="0"/>
            </a:endParaRPr>
          </a:p>
          <a:p>
            <a:pPr eaLnBrk="1" hangingPunct="1"/>
            <a:r>
              <a:rPr lang="ru-RU" altLang="ru-RU" sz="2800" b="1" dirty="0" smtClean="0">
                <a:latin typeface="Calibri" pitchFamily="34" charset="0"/>
              </a:rPr>
              <a:t>Конвенция против пыток и других жестоких, бесчеловечных или унижающих достоинство видов обращения и наказания (ООН 39/46 от 19 декабря 1984г.)</a:t>
            </a:r>
          </a:p>
          <a:p>
            <a:pPr eaLnBrk="1" hangingPunct="1"/>
            <a:r>
              <a:rPr lang="ru-RU" altLang="ru-RU" sz="2800" b="1" dirty="0" smtClean="0">
                <a:latin typeface="Calibri" pitchFamily="34" charset="0"/>
              </a:rPr>
              <a:t>Европейская Конвенция по Предупреждению Пыток и Бесчеловечного или Унижающего Достоинство обращения (Страсбург, 26 ноября 1987 г.)</a:t>
            </a:r>
          </a:p>
          <a:p>
            <a:pPr eaLnBrk="1" hangingPunct="1"/>
            <a:r>
              <a:rPr lang="ru-RU" altLang="ru-RU" sz="2800" b="1" dirty="0" smtClean="0">
                <a:latin typeface="Calibri" pitchFamily="34" charset="0"/>
              </a:rPr>
              <a:t>Стандарты ЕКПП Совет Европы </a:t>
            </a:r>
            <a:r>
              <a:rPr lang="en-US" altLang="ru-RU" sz="2800" b="1" dirty="0" smtClean="0">
                <a:latin typeface="Calibri" pitchFamily="34" charset="0"/>
              </a:rPr>
              <a:t>CPT/</a:t>
            </a:r>
            <a:r>
              <a:rPr lang="en-US" altLang="ru-RU" sz="2800" b="1" dirty="0" err="1" smtClean="0">
                <a:latin typeface="Calibri" pitchFamily="34" charset="0"/>
              </a:rPr>
              <a:t>inf</a:t>
            </a:r>
            <a:r>
              <a:rPr lang="en-US" altLang="ru-RU" sz="2800" b="1" dirty="0" smtClean="0">
                <a:latin typeface="Calibri" pitchFamily="34" charset="0"/>
              </a:rPr>
              <a:t>/E (2002) 1 Rev.2010</a:t>
            </a:r>
            <a:endParaRPr lang="ru-RU" altLang="ru-RU" sz="2800" b="1" dirty="0" smtClean="0">
              <a:latin typeface="Calibri" pitchFamily="34" charset="0"/>
            </a:endParaRPr>
          </a:p>
          <a:p>
            <a:r>
              <a:rPr lang="ru-RU" altLang="ru-RU" sz="2800" b="1" dirty="0" smtClean="0">
                <a:latin typeface="Calibri" pitchFamily="34" charset="0"/>
              </a:rPr>
              <a:t>Свод принципов защиты всех лиц, подвергаемых задержанию или заключению в </a:t>
            </a:r>
            <a:r>
              <a:rPr lang="ru-RU" altLang="ru-RU" sz="2800" b="1" dirty="0" err="1" smtClean="0">
                <a:latin typeface="Calibri" pitchFamily="34" charset="0"/>
              </a:rPr>
              <a:t>какой-бы</a:t>
            </a:r>
            <a:r>
              <a:rPr lang="ru-RU" altLang="ru-RU" sz="2800" b="1" dirty="0" smtClean="0">
                <a:latin typeface="Calibri" pitchFamily="34" charset="0"/>
              </a:rPr>
              <a:t> то ни было форме (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Принят резолюцией 43/173 Генеральной Ассамблеи от 9 декабря 1988 года)</a:t>
            </a:r>
            <a:r>
              <a:rPr lang="ru-RU" sz="2800" dirty="0" smtClean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</a:br>
            <a:r>
              <a:rPr lang="ru-RU" sz="4400" b="1" dirty="0" smtClean="0">
                <a:solidFill>
                  <a:srgbClr val="006666"/>
                </a:solidFill>
                <a:effectLst/>
              </a:rPr>
              <a:t> </a:t>
            </a:r>
            <a:endParaRPr lang="ru-RU" altLang="ru-RU" sz="2800" b="1" dirty="0" smtClean="0">
              <a:latin typeface="Calibri" pitchFamily="34" charset="0"/>
            </a:endParaRPr>
          </a:p>
          <a:p>
            <a:pPr eaLnBrk="1" hangingPunct="1"/>
            <a:endParaRPr lang="ru-RU" altLang="ru-RU" sz="2800" b="1" dirty="0" smtClean="0">
              <a:latin typeface="Calibri" pitchFamily="34" charset="0"/>
            </a:endParaRPr>
          </a:p>
          <a:p>
            <a:pPr eaLnBrk="1" hangingPunct="1"/>
            <a:endParaRPr lang="ru-RU" altLang="ru-RU" b="1" dirty="0" smtClean="0"/>
          </a:p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476375" y="1268413"/>
            <a:ext cx="74168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888" y="333375"/>
            <a:ext cx="6626225" cy="792163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dirty="0" smtClean="0">
                <a:solidFill>
                  <a:srgbClr val="006666"/>
                </a:solidFill>
              </a:rPr>
              <a:t>Закон о полиции</a:t>
            </a:r>
            <a:endParaRPr lang="ru-RU" dirty="0"/>
          </a:p>
        </p:txBody>
      </p:sp>
      <p:sp>
        <p:nvSpPr>
          <p:cNvPr id="27651" name="Объект 2"/>
          <p:cNvSpPr>
            <a:spLocks noGrp="1"/>
          </p:cNvSpPr>
          <p:nvPr>
            <p:ph idx="1"/>
          </p:nvPr>
        </p:nvSpPr>
        <p:spPr>
          <a:xfrm>
            <a:off x="1258888" y="1196975"/>
            <a:ext cx="7604125" cy="4800600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ru-RU" altLang="ru-RU" sz="2600" b="1" dirty="0" smtClean="0">
                <a:latin typeface="Calibri" pitchFamily="34" charset="0"/>
              </a:rPr>
              <a:t>Статья 5. Соблюдение и уважение прав и свобод человека и гражданина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altLang="ru-RU" sz="2600" dirty="0" smtClean="0">
                <a:latin typeface="Calibri" pitchFamily="34" charset="0"/>
              </a:rPr>
              <a:t> 1</a:t>
            </a:r>
            <a:r>
              <a:rPr lang="ru-RU" altLang="ru-RU" sz="2600" b="1" dirty="0" smtClean="0">
                <a:latin typeface="Calibri" pitchFamily="34" charset="0"/>
              </a:rPr>
              <a:t>. Полиция осуществляет свою деятельность на основе соблюдения и уважения прав и свобод человека и гражданина.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altLang="ru-RU" sz="2600" dirty="0" smtClean="0">
                <a:latin typeface="Calibri" pitchFamily="34" charset="0"/>
              </a:rPr>
              <a:t>2. Деятельность полиции, ограничивающая права и свободы граждан, немедленно прекращается, если достигнута законная цель или выяснилось, что эта цель не может или не должна достигаться путем ограничения прав и свобод граждан.</a:t>
            </a: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3960812" cy="50323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006666"/>
                </a:solidFill>
              </a:rPr>
              <a:t>Закон о полиции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8888" y="765175"/>
            <a:ext cx="7675562" cy="575945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400" dirty="0" smtClean="0">
                <a:latin typeface="Calibri" panose="020F0502020204030204" pitchFamily="34" charset="0"/>
              </a:rPr>
              <a:t>3. Сотруднику полиции </a:t>
            </a:r>
            <a:r>
              <a:rPr lang="ru-RU" sz="2400" b="1" dirty="0" smtClean="0">
                <a:latin typeface="Calibri" panose="020F0502020204030204" pitchFamily="34" charset="0"/>
              </a:rPr>
              <a:t>запрещается прибегать к пыткам, насилию, другому жестокому или унижающему человеческое достоинство обращению. </a:t>
            </a:r>
            <a:r>
              <a:rPr lang="ru-RU" sz="2400" dirty="0" smtClean="0">
                <a:latin typeface="Calibri" panose="020F0502020204030204" pitchFamily="34" charset="0"/>
              </a:rPr>
              <a:t>Сотрудник полиции обязан пресекать действия, которыми гражданину умышленно причиняются боль, физическое или нравственное страдание.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400" dirty="0" smtClean="0">
                <a:latin typeface="Calibri" panose="020F0502020204030204" pitchFamily="34" charset="0"/>
              </a:rPr>
              <a:t>4. При обращении к гражданину сотрудник полиции обязан:</a:t>
            </a:r>
          </a:p>
          <a:p>
            <a:pPr marL="457200" indent="-457200" eaLnBrk="1" hangingPunct="1">
              <a:spcBef>
                <a:spcPts val="0"/>
              </a:spcBef>
              <a:buFont typeface="Wingdings 2" pitchFamily="18" charset="2"/>
              <a:buAutoNum type="arabicParenR"/>
              <a:defRPr/>
            </a:pPr>
            <a:r>
              <a:rPr lang="ru-RU" sz="2200" dirty="0" smtClean="0">
                <a:latin typeface="Calibri" panose="020F0502020204030204" pitchFamily="34" charset="0"/>
              </a:rPr>
              <a:t>назвать свои должность, звание, фамилию, предъявить по требованию гражданина служебное удостоверение, после чего сообщить причину и цель обращения;</a:t>
            </a:r>
          </a:p>
          <a:p>
            <a:pPr marL="457200" indent="-457200" eaLnBrk="1" hangingPunct="1">
              <a:spcBef>
                <a:spcPts val="0"/>
              </a:spcBef>
              <a:buFont typeface="Wingdings 2" pitchFamily="18" charset="2"/>
              <a:buAutoNum type="arabicParenR"/>
              <a:defRPr/>
            </a:pPr>
            <a:r>
              <a:rPr lang="ru-RU" sz="2200" dirty="0" smtClean="0">
                <a:latin typeface="Calibri" panose="020F0502020204030204" pitchFamily="34" charset="0"/>
              </a:rPr>
              <a:t>2) в случае применения к гражданину мер, ограничивающих его права и свободы, разъяснить ему причину и основания применения таких мер, а также возникающие в связи с этим права и обязанности гражданина.</a:t>
            </a:r>
          </a:p>
          <a:p>
            <a:pPr marL="457200" indent="-457200" eaLnBrk="1" hangingPunct="1">
              <a:buFont typeface="Wingdings 2" pitchFamily="18" charset="2"/>
              <a:buAutoNum type="arabicParenR"/>
              <a:defRPr/>
            </a:pPr>
            <a:endParaRPr lang="ru-RU" sz="2400" dirty="0" smtClean="0">
              <a:latin typeface="Calibri" panose="020F0502020204030204" pitchFamily="34" charset="0"/>
            </a:endParaRPr>
          </a:p>
          <a:p>
            <a:pPr eaLnBrk="1" hangingPunct="1">
              <a:defRPr/>
            </a:pPr>
            <a:endParaRPr lang="ru-RU" sz="2400" dirty="0" smtClean="0">
              <a:latin typeface="Calibri" panose="020F0502020204030204" pitchFamily="34" charset="0"/>
            </a:endParaRPr>
          </a:p>
          <a:p>
            <a:pPr eaLnBrk="1" hangingPunct="1">
              <a:defRPr/>
            </a:pPr>
            <a:endParaRPr lang="ru-RU" sz="2400" dirty="0">
              <a:latin typeface="Calibri" panose="020F0502020204030204" pitchFamily="34" charset="0"/>
            </a:endParaRP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3960812" cy="50323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333399"/>
                </a:solidFill>
              </a:rPr>
              <a:t>Закон о полиции</a:t>
            </a:r>
            <a:endParaRPr lang="ru-RU" dirty="0">
              <a:solidFill>
                <a:srgbClr val="33339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450" y="765175"/>
            <a:ext cx="7747000" cy="5483225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200" b="1" dirty="0" smtClean="0">
                <a:latin typeface="Calibri" panose="020F0502020204030204" pitchFamily="34" charset="0"/>
              </a:rPr>
              <a:t>Статья 7. Беспристрастность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200" dirty="0" smtClean="0">
                <a:latin typeface="Calibri" panose="020F0502020204030204" pitchFamily="34" charset="0"/>
              </a:rPr>
              <a:t> 3. Сотрудник полиции должен проявлять </a:t>
            </a:r>
            <a:r>
              <a:rPr lang="ru-RU" sz="2200" b="1" dirty="0" smtClean="0">
                <a:latin typeface="Calibri" panose="020F0502020204030204" pitchFamily="34" charset="0"/>
              </a:rPr>
              <a:t>уважение к национальным обычаям и традициям граждан</a:t>
            </a:r>
            <a:r>
              <a:rPr lang="ru-RU" sz="2200" dirty="0" smtClean="0">
                <a:latin typeface="Calibri" panose="020F0502020204030204" pitchFamily="34" charset="0"/>
              </a:rPr>
              <a:t>, учитывать культурные и иные особенности различных этнических и социальных групп, религиозных организаций, способствовать межнациональному и межконфессиональному согласию.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200" dirty="0" smtClean="0">
                <a:latin typeface="Calibri" panose="020F0502020204030204" pitchFamily="34" charset="0"/>
              </a:rPr>
              <a:t>3. </a:t>
            </a:r>
            <a:r>
              <a:rPr lang="ru-RU" sz="2200" u="sng" dirty="0" smtClean="0">
                <a:latin typeface="Calibri" panose="020F0502020204030204" pitchFamily="34" charset="0"/>
              </a:rPr>
              <a:t>В случае нарушения сотрудником полиции прав и свобод граждан </a:t>
            </a:r>
            <a:r>
              <a:rPr lang="ru-RU" sz="2200" dirty="0" smtClean="0">
                <a:latin typeface="Calibri" panose="020F0502020204030204" pitchFamily="34" charset="0"/>
              </a:rPr>
              <a:t>…полиция обязана в пределах своих полномочий </a:t>
            </a:r>
            <a:r>
              <a:rPr lang="ru-RU" sz="2200" b="1" dirty="0" smtClean="0">
                <a:latin typeface="Calibri" panose="020F0502020204030204" pitchFamily="34" charset="0"/>
              </a:rPr>
              <a:t>принять меры по восстановлению нарушенных прав и свобод</a:t>
            </a:r>
            <a:r>
              <a:rPr lang="ru-RU" sz="2200" dirty="0" smtClean="0">
                <a:latin typeface="Calibri" panose="020F0502020204030204" pitchFamily="34" charset="0"/>
              </a:rPr>
              <a:t>. В </a:t>
            </a:r>
            <a:r>
              <a:rPr lang="ru-RU" sz="2200" dirty="0">
                <a:latin typeface="Calibri" panose="020F0502020204030204" pitchFamily="34" charset="0"/>
              </a:rPr>
              <a:t>порядке, определяемом федеральным органом исполнительной власти в сфере внутренних дел, </a:t>
            </a:r>
            <a:r>
              <a:rPr lang="ru-RU" sz="2200" b="1" dirty="0">
                <a:latin typeface="Calibri" panose="020F0502020204030204" pitchFamily="34" charset="0"/>
              </a:rPr>
              <a:t>полиция приносит извинения гражданину, </a:t>
            </a:r>
            <a:r>
              <a:rPr lang="ru-RU" sz="2200" dirty="0">
                <a:latin typeface="Calibri" panose="020F0502020204030204" pitchFamily="34" charset="0"/>
              </a:rPr>
              <a:t>права и свободы которого были нарушены сотрудником полиции, по месту нахождения (жительства), работы или учебы гражданина в соответствии с его пожеланиями.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200" dirty="0" smtClean="0">
                <a:latin typeface="Calibri" panose="020F0502020204030204" pitchFamily="34" charset="0"/>
              </a:rPr>
              <a:t> </a:t>
            </a:r>
          </a:p>
          <a:p>
            <a:pPr eaLnBrk="1" hangingPunct="1">
              <a:defRPr/>
            </a:pPr>
            <a:endParaRPr lang="ru-RU" sz="2200" dirty="0">
              <a:latin typeface="Calibri" panose="020F0502020204030204" pitchFamily="34" charset="0"/>
            </a:endParaRP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3960812" cy="50323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333399"/>
                </a:solidFill>
              </a:rPr>
              <a:t>Закон о полиции</a:t>
            </a:r>
            <a:endParaRPr lang="ru-RU" dirty="0">
              <a:solidFill>
                <a:srgbClr val="33339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450" y="1052513"/>
            <a:ext cx="7747000" cy="5195887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200" b="1" dirty="0" smtClean="0">
                <a:latin typeface="Calibri" panose="020F0502020204030204" pitchFamily="34" charset="0"/>
              </a:rPr>
              <a:t>Статья 53. Обжалование действий (бездействия) сотрудника полиции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200" dirty="0" smtClean="0">
                <a:latin typeface="Calibri" panose="020F0502020204030204" pitchFamily="34" charset="0"/>
              </a:rPr>
              <a:t> Действия (бездействие) сотрудника полиции, нарушающие права и законные интересы гражданина, государственного и муниципального органа, общественного объединения, религиозной и иной организации, могут быть обжалованы в </a:t>
            </a:r>
            <a:r>
              <a:rPr lang="ru-RU" sz="22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вышестоящий орган </a:t>
            </a:r>
            <a:r>
              <a:rPr lang="ru-RU" sz="2200" dirty="0" smtClean="0">
                <a:latin typeface="Calibri" panose="020F0502020204030204" pitchFamily="34" charset="0"/>
              </a:rPr>
              <a:t>или вышестоящему должностному лицу, в органы </a:t>
            </a:r>
            <a:r>
              <a:rPr lang="ru-RU" sz="22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прокуратуры</a:t>
            </a:r>
            <a:r>
              <a:rPr lang="ru-RU" sz="2200" dirty="0" smtClean="0">
                <a:latin typeface="Calibri" panose="020F0502020204030204" pitchFamily="34" charset="0"/>
              </a:rPr>
              <a:t> Российской Федерации либо в </a:t>
            </a:r>
            <a:r>
              <a:rPr lang="ru-RU" sz="22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суд</a:t>
            </a:r>
            <a:r>
              <a:rPr lang="ru-RU" sz="2200" dirty="0" smtClean="0">
                <a:latin typeface="Calibri" panose="020F0502020204030204" pitchFamily="34" charset="0"/>
              </a:rPr>
              <a:t>.</a:t>
            </a:r>
          </a:p>
          <a:p>
            <a:pPr eaLnBrk="1" hangingPunct="1">
              <a:defRPr/>
            </a:pPr>
            <a:r>
              <a:rPr lang="ru-RU" sz="2200" dirty="0" smtClean="0">
                <a:latin typeface="Calibri" panose="020F0502020204030204" pitchFamily="34" charset="0"/>
              </a:rPr>
              <a:t> О порядке отбывания административного ареста</a:t>
            </a:r>
          </a:p>
          <a:p>
            <a:pPr eaLnBrk="1" hangingPunct="1">
              <a:defRPr/>
            </a:pPr>
            <a:r>
              <a:rPr lang="ru-RU" sz="2200" dirty="0" smtClean="0">
                <a:latin typeface="Calibri" panose="020F0502020204030204" pitchFamily="34" charset="0"/>
              </a:rPr>
              <a:t>Доводы заявителя должны быть рассмотрены судом </a:t>
            </a:r>
            <a:r>
              <a:rPr lang="ru-RU" sz="2200" dirty="0" err="1" smtClean="0">
                <a:latin typeface="Calibri" panose="020F0502020204030204" pitchFamily="34" charset="0"/>
              </a:rPr>
              <a:t>Гечмен</a:t>
            </a:r>
            <a:r>
              <a:rPr lang="ru-RU" sz="2200" dirty="0" smtClean="0">
                <a:latin typeface="Calibri" panose="020F0502020204030204" pitchFamily="34" charset="0"/>
              </a:rPr>
              <a:t> против Турции 2006</a:t>
            </a:r>
          </a:p>
          <a:p>
            <a:pPr eaLnBrk="1" hangingPunct="1">
              <a:defRPr/>
            </a:pPr>
            <a:r>
              <a:rPr lang="ru-RU" sz="2200" dirty="0" err="1">
                <a:latin typeface="Calibri" panose="020F0502020204030204" pitchFamily="34" charset="0"/>
              </a:rPr>
              <a:t>з</a:t>
            </a:r>
            <a:endParaRPr lang="ru-RU" sz="2200" dirty="0">
              <a:latin typeface="Calibri" panose="020F0502020204030204" pitchFamily="34" charset="0"/>
            </a:endParaRP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/>
          </a:bodyPr>
          <a:lstStyle/>
          <a:p>
            <a:r>
              <a:rPr lang="ru-RU" b="1" dirty="0" smtClean="0"/>
              <a:t>Закон РФ от 27 апреля 1993 г. N 4866-1</a:t>
            </a:r>
            <a:endParaRPr lang="ru-RU" dirty="0" smtClean="0"/>
          </a:p>
          <a:p>
            <a:r>
              <a:rPr lang="ru-RU" b="1" dirty="0" smtClean="0"/>
              <a:t>"Об обжаловании в суд действий и решений нарушающих права и свободы граждан"</a:t>
            </a:r>
            <a:endParaRPr lang="ru-RU" dirty="0" smtClean="0"/>
          </a:p>
          <a:p>
            <a:r>
              <a:rPr lang="ru-RU" b="1" dirty="0" smtClean="0"/>
              <a:t>(с изменениями от 14 декабря 1995 г.)</a:t>
            </a:r>
            <a:endParaRPr lang="ru-RU" dirty="0" smtClean="0"/>
          </a:p>
          <a:p>
            <a:r>
              <a:rPr lang="ru-RU" dirty="0" smtClean="0"/>
              <a:t>Федеральный закон от 02.05.2006 N 59-ФЗ</a:t>
            </a:r>
            <a:br>
              <a:rPr lang="ru-RU" dirty="0" smtClean="0"/>
            </a:br>
            <a:r>
              <a:rPr lang="ru-RU" dirty="0" smtClean="0"/>
              <a:t>(ред. от 27.07.2010, с </a:t>
            </a:r>
            <a:r>
              <a:rPr lang="ru-RU" dirty="0" err="1" smtClean="0"/>
              <a:t>изм</a:t>
            </a:r>
            <a:r>
              <a:rPr lang="ru-RU" dirty="0" smtClean="0"/>
              <a:t>. от 18.07.2012)</a:t>
            </a:r>
            <a:br>
              <a:rPr lang="ru-RU" dirty="0" smtClean="0"/>
            </a:br>
            <a:r>
              <a:rPr lang="ru-RU" dirty="0" smtClean="0"/>
              <a:t>"О порядке рассмотрения обращений граждан Российской Федерации"</a:t>
            </a:r>
          </a:p>
          <a:p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Указ Президиума ВС СССР от 18.05.1981</a:t>
            </a:r>
            <a:br>
              <a:rPr lang="ru-RU" dirty="0" smtClean="0"/>
            </a:br>
            <a:r>
              <a:rPr lang="ru-RU" dirty="0" smtClean="0"/>
              <a:t>"О возмещении ущерба, причиненного гражданину незаконными действиями государственных и общественных организаций, а также должностных лиц при исполнении ими служебных обязанностей"</a:t>
            </a:r>
            <a:br>
              <a:rPr lang="ru-RU" dirty="0" smtClean="0"/>
            </a:br>
            <a:r>
              <a:rPr lang="ru-RU" dirty="0" smtClean="0"/>
              <a:t>(утв. Законом СССР от 24.06.1981)</a:t>
            </a:r>
            <a:br>
              <a:rPr lang="ru-RU" dirty="0" smtClean="0"/>
            </a:br>
            <a:r>
              <a:rPr lang="ru-RU" dirty="0" smtClean="0"/>
              <a:t>(вместе с "Положением о порядке возмещения ущерба, причиненного гражданину незаконными действиями органов дознания, предварительного следствия, прокуратуры и суда")</a:t>
            </a:r>
          </a:p>
          <a:p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274638"/>
            <a:ext cx="8755062" cy="706437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200" b="1" dirty="0" smtClean="0">
                <a:solidFill>
                  <a:srgbClr val="003399"/>
                </a:solidFill>
              </a:rPr>
              <a:t>Всеобщая Декларация прав человека</a:t>
            </a:r>
            <a:endParaRPr lang="ru-RU" altLang="ru-RU" sz="3200" dirty="0" smtClean="0">
              <a:solidFill>
                <a:srgbClr val="00339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6013" y="1125538"/>
            <a:ext cx="7818437" cy="5122862"/>
          </a:xfrm>
        </p:spPr>
        <p:txBody>
          <a:bodyPr/>
          <a:lstStyle/>
          <a:p>
            <a:pPr marL="82550" indent="0">
              <a:buFont typeface="Wingdings 2" pitchFamily="18" charset="2"/>
              <a:buNone/>
              <a:defRPr/>
            </a:pPr>
            <a:r>
              <a:rPr lang="ru-RU" sz="2200" b="1" dirty="0">
                <a:latin typeface="Calibri" panose="020F0502020204030204" pitchFamily="34" charset="0"/>
              </a:rPr>
              <a:t>Статья 5 </a:t>
            </a:r>
          </a:p>
          <a:p>
            <a:pPr>
              <a:defRPr/>
            </a:pPr>
            <a:r>
              <a:rPr lang="ru-RU" sz="2200" b="1" dirty="0">
                <a:latin typeface="Calibri" panose="020F0502020204030204" pitchFamily="34" charset="0"/>
              </a:rPr>
              <a:t>Никто не должен подвергаться пыткам или жестоким, бесчеловечным или унижающим его достоинство обращению и наказанию</a:t>
            </a:r>
            <a:r>
              <a:rPr lang="ru-RU" sz="2200" b="1" dirty="0" smtClean="0">
                <a:latin typeface="Calibri" panose="020F0502020204030204" pitchFamily="34" charset="0"/>
              </a:rPr>
              <a:t>.</a:t>
            </a:r>
          </a:p>
          <a:p>
            <a:pPr marL="82550" indent="0">
              <a:buFont typeface="Wingdings 2" pitchFamily="18" charset="2"/>
              <a:buNone/>
              <a:defRPr/>
            </a:pPr>
            <a:r>
              <a:rPr lang="ru-RU" sz="2200" b="1" dirty="0">
                <a:latin typeface="Calibri" panose="020F0502020204030204" pitchFamily="34" charset="0"/>
              </a:rPr>
              <a:t>Статья 8 </a:t>
            </a:r>
          </a:p>
          <a:p>
            <a:pPr>
              <a:defRPr/>
            </a:pPr>
            <a:r>
              <a:rPr lang="ru-RU" sz="2200" dirty="0">
                <a:latin typeface="Calibri" panose="020F0502020204030204" pitchFamily="34" charset="0"/>
              </a:rPr>
              <a:t>Каждый человек имеет право на эффективное восстановление в правах компетентными национальными судами в случаях нарушения его основных прав, предоставленных ему конституцией или законом. </a:t>
            </a:r>
          </a:p>
          <a:p>
            <a:pPr marL="82550" indent="0">
              <a:buFont typeface="Wingdings 2" pitchFamily="18" charset="2"/>
              <a:buNone/>
              <a:defRPr/>
            </a:pPr>
            <a:r>
              <a:rPr lang="ru-RU" sz="2200" b="1" dirty="0">
                <a:latin typeface="Calibri" panose="020F0502020204030204" pitchFamily="34" charset="0"/>
              </a:rPr>
              <a:t>Статья 9 </a:t>
            </a:r>
          </a:p>
          <a:p>
            <a:pPr>
              <a:defRPr/>
            </a:pPr>
            <a:r>
              <a:rPr lang="ru-RU" sz="2200" dirty="0">
                <a:latin typeface="Calibri" panose="020F0502020204030204" pitchFamily="34" charset="0"/>
              </a:rPr>
              <a:t>Никто не может быть подвергнут произвольному аресту, задержанию или изгнанию. </a:t>
            </a:r>
          </a:p>
          <a:p>
            <a:pPr>
              <a:defRPr/>
            </a:pPr>
            <a:endParaRPr lang="ru-RU" sz="2200" dirty="0">
              <a:latin typeface="Calibri" panose="020F0502020204030204" pitchFamily="34" charset="0"/>
            </a:endParaRPr>
          </a:p>
          <a:p>
            <a:pPr>
              <a:defRPr/>
            </a:pPr>
            <a:endParaRPr lang="ru-RU" sz="2200" dirty="0">
              <a:latin typeface="Calibri" panose="020F0502020204030204" pitchFamily="34" charset="0"/>
            </a:endParaRP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47821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Корреспондирующие нормы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14424"/>
            <a:ext cx="8229600" cy="5543576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 smtClean="0"/>
              <a:t>Ст.2 ЕК                                     </a:t>
            </a:r>
            <a:r>
              <a:rPr lang="ru-RU" b="1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Основные принципы  применения силы и огнестрельного оружия должностными лицами по  поддержанию правопорядка 8Конгресс ООН Гавана </a:t>
            </a:r>
            <a:r>
              <a:rPr lang="ru-RU" b="1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27.08-07.09.1990               Решения ЕСПЧ по здоровью  (</a:t>
            </a:r>
            <a:r>
              <a:rPr lang="ru-RU" b="1" dirty="0" err="1" smtClean="0">
                <a:solidFill>
                  <a:srgbClr val="000000"/>
                </a:solidFill>
                <a:ea typeface="msmincho" charset="0"/>
                <a:cs typeface="msmincho" charset="0"/>
              </a:rPr>
              <a:t>Томази</a:t>
            </a:r>
            <a:r>
              <a:rPr lang="ru-RU" b="1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ea typeface="msmincho" charset="0"/>
                <a:cs typeface="msmincho" charset="0"/>
              </a:rPr>
              <a:t>пр</a:t>
            </a:r>
            <a:r>
              <a:rPr lang="ru-RU" b="1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 Франции </a:t>
            </a:r>
            <a:r>
              <a:rPr lang="ru-RU" b="1" dirty="0" err="1" smtClean="0">
                <a:solidFill>
                  <a:srgbClr val="000000"/>
                </a:solidFill>
                <a:ea typeface="msmincho" charset="0"/>
                <a:cs typeface="msmincho" charset="0"/>
              </a:rPr>
              <a:t>Рибич</a:t>
            </a:r>
            <a:r>
              <a:rPr lang="ru-RU" b="1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ea typeface="msmincho" charset="0"/>
                <a:cs typeface="msmincho" charset="0"/>
              </a:rPr>
              <a:t>пр</a:t>
            </a:r>
            <a:r>
              <a:rPr lang="ru-RU" b="1" dirty="0" smtClean="0">
                <a:solidFill>
                  <a:srgbClr val="000000"/>
                </a:solidFill>
                <a:ea typeface="msmincho" charset="0"/>
                <a:cs typeface="msmincho" charset="0"/>
              </a:rPr>
              <a:t> Австрии и др.)</a:t>
            </a:r>
            <a:endParaRPr lang="ru-RU" b="1" dirty="0" smtClean="0">
              <a:solidFill>
                <a:srgbClr val="000000"/>
              </a:solidFill>
              <a:ea typeface="msmincho" charset="0"/>
              <a:cs typeface="msmincho" charset="0"/>
            </a:endParaRPr>
          </a:p>
          <a:p>
            <a:r>
              <a:rPr lang="ru-RU" b="1" dirty="0" smtClean="0"/>
              <a:t>Ст.20 Конституции</a:t>
            </a:r>
          </a:p>
          <a:p>
            <a:r>
              <a:rPr lang="ru-RU" b="1" dirty="0" smtClean="0"/>
              <a:t>Ст.23 ФЗ О полиции</a:t>
            </a:r>
          </a:p>
          <a:p>
            <a:r>
              <a:rPr lang="ru-RU" b="1" dirty="0" smtClean="0"/>
              <a:t>ФЗ 103 ст.43-45</a:t>
            </a:r>
          </a:p>
          <a:p>
            <a:r>
              <a:rPr lang="ru-RU" b="1" dirty="0" smtClean="0"/>
              <a:t>ФЗ 323 Об основах охраны здоровья граждан</a:t>
            </a:r>
          </a:p>
          <a:p>
            <a:r>
              <a:rPr lang="ru-RU" b="1" dirty="0" smtClean="0"/>
              <a:t>ФЗ 3185-1 О </a:t>
            </a:r>
            <a:r>
              <a:rPr lang="ru-RU" b="1" dirty="0" smtClean="0"/>
              <a:t>психиатрической помощи и гарантиях прав граждан при ее </a:t>
            </a:r>
            <a:r>
              <a:rPr lang="ru-RU" b="1" dirty="0" smtClean="0"/>
              <a:t>оказании</a:t>
            </a:r>
          </a:p>
          <a:p>
            <a:r>
              <a:rPr lang="ru-RU" b="1" dirty="0" smtClean="0"/>
              <a:t>ФЗ 67 О порядке отбывания </a:t>
            </a:r>
            <a:r>
              <a:rPr lang="ru-RU" b="1" dirty="0" err="1" smtClean="0"/>
              <a:t>админ</a:t>
            </a:r>
            <a:r>
              <a:rPr lang="ru-RU" b="1" dirty="0" smtClean="0"/>
              <a:t> ареста</a:t>
            </a:r>
          </a:p>
          <a:p>
            <a:r>
              <a:rPr lang="ru-RU" b="1" dirty="0" smtClean="0"/>
              <a:t>Приказ МВД 950 ПВР ИВС</a:t>
            </a:r>
          </a:p>
          <a:p>
            <a:r>
              <a:rPr lang="ru-RU" b="1" dirty="0" smtClean="0"/>
              <a:t>Приказ 83 ПВР в спецприемниках</a:t>
            </a:r>
          </a:p>
          <a:p>
            <a:r>
              <a:rPr lang="ru-RU" b="1" dirty="0" smtClean="0"/>
              <a:t>605дсп порядок для </a:t>
            </a:r>
            <a:r>
              <a:rPr lang="ru-RU" b="1" dirty="0" err="1" smtClean="0"/>
              <a:t>админарестованных</a:t>
            </a:r>
            <a:endParaRPr lang="ru-RU" b="1" dirty="0" smtClean="0"/>
          </a:p>
          <a:p>
            <a:r>
              <a:rPr lang="ru-RU" b="1" dirty="0" smtClean="0"/>
              <a:t>Приказ 1115 и 475 О </a:t>
            </a:r>
            <a:r>
              <a:rPr lang="ru-RU" b="1" dirty="0" err="1" smtClean="0"/>
              <a:t>медсан</a:t>
            </a:r>
            <a:r>
              <a:rPr lang="ru-RU" b="1" dirty="0" smtClean="0"/>
              <a:t> обеспечении в ИВС</a:t>
            </a:r>
          </a:p>
          <a:p>
            <a:r>
              <a:rPr lang="ru-RU" b="1" dirty="0" smtClean="0"/>
              <a:t>Приказ 310 Порядок </a:t>
            </a:r>
            <a:r>
              <a:rPr lang="ru-RU" b="1" dirty="0" err="1" smtClean="0"/>
              <a:t>медобеспечения</a:t>
            </a:r>
            <a:r>
              <a:rPr lang="ru-RU" b="1" dirty="0" smtClean="0"/>
              <a:t>  </a:t>
            </a:r>
            <a:r>
              <a:rPr lang="ru-RU" b="1" dirty="0" err="1" smtClean="0"/>
              <a:t>админ</a:t>
            </a:r>
            <a:r>
              <a:rPr lang="ru-RU" b="1" dirty="0" smtClean="0"/>
              <a:t> арестованных</a:t>
            </a:r>
          </a:p>
          <a:p>
            <a:r>
              <a:rPr lang="ru-RU" b="1" dirty="0" smtClean="0"/>
              <a:t>Постановление Правительства РФ от 14.01.2011 N 3</a:t>
            </a:r>
            <a:br>
              <a:rPr lang="ru-RU" b="1" dirty="0" smtClean="0"/>
            </a:br>
            <a:r>
              <a:rPr lang="ru-RU" b="1" dirty="0" smtClean="0"/>
              <a:t>О </a:t>
            </a:r>
            <a:r>
              <a:rPr lang="ru-RU" b="1" dirty="0" smtClean="0"/>
              <a:t>медицинском освидетельствовании подозреваемых или обвиняемых в совершении </a:t>
            </a:r>
            <a:r>
              <a:rPr lang="ru-RU" b="1" dirty="0" smtClean="0"/>
              <a:t>преступлений (</a:t>
            </a:r>
            <a:r>
              <a:rPr lang="ru-RU" b="1" dirty="0" smtClean="0"/>
              <a:t>вместе с "Правилами медицинского освидетельствования подозреваемых или обвиняемых в совершении </a:t>
            </a:r>
            <a:r>
              <a:rPr lang="ru-RU" b="1" dirty="0" smtClean="0"/>
              <a:t>преступлений)</a:t>
            </a:r>
          </a:p>
          <a:p>
            <a:r>
              <a:rPr lang="ru-RU" b="1" dirty="0" smtClean="0"/>
              <a:t>Приказы 209н (порядок ведения журнала, 208н формы направления на освидетельствования, 169н наполнение аптечки, 477н перечень состояний для оказания первой мед помощи)</a:t>
            </a:r>
          </a:p>
          <a:p>
            <a:r>
              <a:rPr lang="ru-RU" b="1" dirty="0" smtClean="0"/>
              <a:t>СП 12-95</a:t>
            </a:r>
            <a:endParaRPr lang="ru-RU" b="1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Здоровье является состоянием полного физического, душевного и социального благополучия, а не только отсутствием болезней и физических дефектов. Это определение приводится в Преамбуле к Уставу Всемирной организации здравоохранения, принятому Международной конференцией здравоохранения, Нью-Йорк, 19-22 июня 1946 г.; подписанному 22 июля 1946 г. представителями 61 страны (</a:t>
            </a:r>
            <a:r>
              <a:rPr lang="ru-RU" dirty="0" err="1" smtClean="0"/>
              <a:t>Official</a:t>
            </a:r>
            <a:r>
              <a:rPr lang="ru-RU" dirty="0" smtClean="0"/>
              <a:t> </a:t>
            </a:r>
            <a:r>
              <a:rPr lang="ru-RU" dirty="0" err="1" smtClean="0"/>
              <a:t>Records</a:t>
            </a:r>
            <a:r>
              <a:rPr lang="ru-RU" dirty="0" smtClean="0"/>
              <a:t> </a:t>
            </a:r>
            <a:r>
              <a:rPr lang="ru-RU" dirty="0" err="1" smtClean="0"/>
              <a:t>of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World</a:t>
            </a:r>
            <a:r>
              <a:rPr lang="ru-RU" dirty="0" smtClean="0"/>
              <a:t> </a:t>
            </a:r>
            <a:r>
              <a:rPr lang="ru-RU" dirty="0" err="1" smtClean="0"/>
              <a:t>Health</a:t>
            </a:r>
            <a:r>
              <a:rPr lang="ru-RU" dirty="0" smtClean="0"/>
              <a:t> </a:t>
            </a:r>
            <a:r>
              <a:rPr lang="ru-RU" dirty="0" err="1" smtClean="0"/>
              <a:t>Organization</a:t>
            </a:r>
            <a:r>
              <a:rPr lang="ru-RU" dirty="0" smtClean="0"/>
              <a:t>, </a:t>
            </a:r>
            <a:r>
              <a:rPr lang="ru-RU" dirty="0" err="1" smtClean="0"/>
              <a:t>no</a:t>
            </a:r>
            <a:r>
              <a:rPr lang="ru-RU" dirty="0" smtClean="0"/>
              <a:t>. 2, </a:t>
            </a:r>
            <a:r>
              <a:rPr lang="ru-RU" dirty="0" err="1" smtClean="0"/>
              <a:t>p</a:t>
            </a:r>
            <a:r>
              <a:rPr lang="ru-RU" dirty="0" smtClean="0"/>
              <a:t>. 100) и вступившему в силу 7 апреля 1948 г. С 1948 г. это определение не менялось.</a:t>
            </a:r>
            <a:endParaRPr lang="ru-RU" dirty="0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8683625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altLang="ru-RU" sz="2800" b="1" dirty="0" smtClean="0">
                <a:solidFill>
                  <a:srgbClr val="003399"/>
                </a:solidFill>
                <a:effectLst/>
              </a:rPr>
              <a:t>Конвенция о защите прав человека и основных свобод (Рим, 4 ноября 1950 г.)</a:t>
            </a:r>
            <a:endParaRPr lang="ru-RU" altLang="ru-RU" sz="2800" dirty="0" smtClean="0">
              <a:solidFill>
                <a:srgbClr val="003399"/>
              </a:solidFill>
              <a:effectLst/>
            </a:endParaRP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971550" y="1412875"/>
            <a:ext cx="8064500" cy="5945215"/>
          </a:xfrm>
        </p:spPr>
        <p:txBody>
          <a:bodyPr>
            <a:normAutofit fontScale="70000" lnSpcReduction="20000"/>
          </a:bodyPr>
          <a:lstStyle/>
          <a:p>
            <a:pPr marL="82550" indent="0">
              <a:buFont typeface="Wingdings 2" pitchFamily="18" charset="2"/>
              <a:buNone/>
              <a:defRPr/>
            </a:pPr>
            <a:r>
              <a:rPr lang="ru-RU" sz="2500" dirty="0" smtClean="0">
                <a:latin typeface="Calibri" panose="020F0502020204030204" pitchFamily="34" charset="0"/>
              </a:rPr>
              <a:t>Принятие Конвенции и подписание ее государствами говорит о том, что </a:t>
            </a:r>
            <a:r>
              <a:rPr lang="ru-RU" sz="2500" b="1" dirty="0" smtClean="0">
                <a:latin typeface="Calibri" panose="020F0502020204030204" pitchFamily="34" charset="0"/>
              </a:rPr>
              <a:t>права и свободы каждого человека гарантированы </a:t>
            </a:r>
            <a:r>
              <a:rPr lang="ru-RU" sz="2500" dirty="0" smtClean="0">
                <a:latin typeface="Calibri" panose="020F0502020204030204" pitchFamily="34" charset="0"/>
              </a:rPr>
              <a:t>странами-участниками.</a:t>
            </a:r>
          </a:p>
          <a:p>
            <a:pPr marL="82550" indent="0">
              <a:buFont typeface="Wingdings 2" pitchFamily="18" charset="2"/>
              <a:buNone/>
              <a:defRPr/>
            </a:pPr>
            <a:r>
              <a:rPr lang="ru-RU" sz="2500" dirty="0" smtClean="0">
                <a:latin typeface="Calibri" panose="020F0502020204030204" pitchFamily="34" charset="0"/>
              </a:rPr>
              <a:t>Создан конкретный механизм защиты прав и свобод – </a:t>
            </a:r>
            <a:r>
              <a:rPr lang="ru-RU" sz="2500" b="1" dirty="0" smtClean="0">
                <a:latin typeface="Calibri" panose="020F0502020204030204" pitchFamily="34" charset="0"/>
              </a:rPr>
              <a:t>Европейский суд по правам человека</a:t>
            </a:r>
            <a:r>
              <a:rPr lang="ru-RU" sz="2500" dirty="0" smtClean="0">
                <a:latin typeface="Calibri" panose="020F0502020204030204" pitchFamily="34" charset="0"/>
              </a:rPr>
              <a:t>, куда могут обращаться отдельные граждане и государства.</a:t>
            </a:r>
          </a:p>
          <a:p>
            <a:r>
              <a:rPr lang="ru-RU" sz="2500" dirty="0" smtClean="0">
                <a:latin typeface="Calibri" panose="020F0502020204030204" pitchFamily="34" charset="0"/>
              </a:rPr>
              <a:t>Статья 2. </a:t>
            </a:r>
            <a:r>
              <a:rPr lang="ru-RU" sz="2800" dirty="0" smtClean="0"/>
              <a:t>Право на жизнь</a:t>
            </a:r>
          </a:p>
          <a:p>
            <a:r>
              <a:rPr lang="ru-RU" sz="2800" dirty="0" smtClean="0"/>
              <a:t>1. Право каждого лица на жизнь охраняется законом. Никто не может быть умышленно лишен жизни иначе как во исполнение смертного приговора, вынесенного судом за совершение преступления, в отношении которого законом предусмотрено такое наказание.</a:t>
            </a:r>
          </a:p>
          <a:p>
            <a:r>
              <a:rPr lang="ru-RU" sz="2800" dirty="0" smtClean="0"/>
              <a:t>2. Лишение жизни не рассматривается как нарушение настоящей статьи, когда оно является результатом абсолютно необходимого применения силы:</a:t>
            </a:r>
          </a:p>
          <a:p>
            <a:r>
              <a:rPr lang="ru-RU" sz="2800" dirty="0" err="1" smtClean="0"/>
              <a:t>a</a:t>
            </a:r>
            <a:r>
              <a:rPr lang="ru-RU" sz="2800" dirty="0" smtClean="0"/>
              <a:t>) для защиты любого лица от противоправного насилия;</a:t>
            </a:r>
          </a:p>
          <a:p>
            <a:r>
              <a:rPr lang="ru-RU" sz="2800" dirty="0" err="1" smtClean="0"/>
              <a:t>b</a:t>
            </a:r>
            <a:r>
              <a:rPr lang="ru-RU" sz="2800" dirty="0" smtClean="0"/>
              <a:t>) для осуществления законного задержания или предотвращения побега лица, заключенного под стражу на законных основаниях;</a:t>
            </a:r>
          </a:p>
          <a:p>
            <a:r>
              <a:rPr lang="ru-RU" sz="2800" dirty="0" err="1" smtClean="0"/>
              <a:t>c</a:t>
            </a:r>
            <a:r>
              <a:rPr lang="ru-RU" sz="2800" dirty="0" smtClean="0"/>
              <a:t>) для подавления, в соответствии с законом, бунта или мятежа.</a:t>
            </a:r>
          </a:p>
          <a:p>
            <a:r>
              <a:rPr lang="ru-RU" sz="2800" dirty="0" smtClean="0"/>
              <a:t> </a:t>
            </a:r>
          </a:p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500" dirty="0" smtClean="0">
              <a:latin typeface="Calibri" panose="020F0502020204030204" pitchFamily="34" charset="0"/>
            </a:endParaRPr>
          </a:p>
          <a:p>
            <a:pPr>
              <a:defRPr/>
            </a:pPr>
            <a:endParaRPr lang="ru-RU" sz="2200" dirty="0">
              <a:latin typeface="Calibri" panose="020F0502020204030204" pitchFamily="34" charset="0"/>
            </a:endParaRP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500174"/>
            <a:ext cx="615553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r>
              <a:rPr lang="ru-RU" altLang="ru-RU" sz="2800" b="1" dirty="0">
                <a:solidFill>
                  <a:srgbClr val="333399"/>
                </a:solidFill>
              </a:rPr>
              <a:t>Российский проект ОНК</a:t>
            </a:r>
            <a:endParaRPr lang="ru-RU" altLang="ru-RU" sz="28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1161</TotalTime>
  <Words>2876</Words>
  <Application>Microsoft Office PowerPoint</Application>
  <PresentationFormat>Экран (4:3)</PresentationFormat>
  <Paragraphs>356</Paragraphs>
  <Slides>55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Стандарты, относящиеся к правоохранительным органам: гарантии против ненадлежащего отношения к людям, задержанным полицией</vt:lpstr>
      <vt:lpstr>Что защищает человека  от ненадлежащего обращения?</vt:lpstr>
      <vt:lpstr>Формально-юридические гарантии </vt:lpstr>
      <vt:lpstr>Институциональные гарантии</vt:lpstr>
      <vt:lpstr>Нормативные акты, содержащие стандарты обращения: Международные</vt:lpstr>
      <vt:lpstr>Всеобщая Декларация прав человека</vt:lpstr>
      <vt:lpstr>Корреспондирующие нормы</vt:lpstr>
      <vt:lpstr>Слайд 8</vt:lpstr>
      <vt:lpstr>Конвенция о защите прав человека и основных свобод (Рим, 4 ноября 1950 г.)</vt:lpstr>
      <vt:lpstr>Статья 20 Конституции РФ содержит гарантии человека права на жизнь. </vt:lpstr>
      <vt:lpstr>Соблюдение 2 ст. ЕК  статьи  отражается в нормативно-правовых актах  по направлениям </vt:lpstr>
      <vt:lpstr>Слайд 12</vt:lpstr>
      <vt:lpstr>Слайд 13</vt:lpstr>
      <vt:lpstr>Статья 3. Запрещение пыток </vt:lpstr>
      <vt:lpstr>Слайд 15</vt:lpstr>
      <vt:lpstr>Слайд 16</vt:lpstr>
      <vt:lpstr>Статья 7 Наказание исключительно на основании закона </vt:lpstr>
      <vt:lpstr>Слайд 18</vt:lpstr>
      <vt:lpstr>Слайд 19</vt:lpstr>
      <vt:lpstr>Слайд 20</vt:lpstr>
      <vt:lpstr>Европейская Конвенция по Предупреждению Пыток и Бесчеловечного или Унижающего Достоинство обращения или наказания</vt:lpstr>
      <vt:lpstr>Свод принципов защиты всех лиц, подвергаемых задержанию или заключению в какой-бы то ни было форме Принят резолюцией 43/173 Генеральной Ассамблеи от 9 декабря 1988 года  </vt:lpstr>
      <vt:lpstr>Слайд 23</vt:lpstr>
      <vt:lpstr>Слайд 24</vt:lpstr>
      <vt:lpstr>Слайд 25</vt:lpstr>
      <vt:lpstr>Нормативные акты, содержащие стандарты обращения: Национальные (российские)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"Уголовно-процессуальный кодекс Российской Федерации" от 18.12.2001 N 174-ФЗ </vt:lpstr>
      <vt:lpstr>Слайд 39</vt:lpstr>
      <vt:lpstr>Конституция РФ</vt:lpstr>
      <vt:lpstr>Конституция РФ</vt:lpstr>
      <vt:lpstr>Кодекс об административных правонарушениях (КоАП РФ)</vt:lpstr>
      <vt:lpstr>Слайд 43</vt:lpstr>
      <vt:lpstr>КоАП РФ</vt:lpstr>
      <vt:lpstr>КоАП РФ</vt:lpstr>
      <vt:lpstr>КоАП РФ</vt:lpstr>
      <vt:lpstr>КоАП РФ</vt:lpstr>
      <vt:lpstr>Закон о полиции</vt:lpstr>
      <vt:lpstr>Закон о полиции</vt:lpstr>
      <vt:lpstr>Закон о полиции</vt:lpstr>
      <vt:lpstr>Закон о полиции</vt:lpstr>
      <vt:lpstr>Закон о полиции</vt:lpstr>
      <vt:lpstr>Закон о полиции</vt:lpstr>
      <vt:lpstr>Слайд 54</vt:lpstr>
      <vt:lpstr>Слайд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Социальное сопровождение несовершеннолетних осужденных и молодежи</dc:title>
  <dc:creator>Елена</dc:creator>
  <cp:lastModifiedBy>Your User Name</cp:lastModifiedBy>
  <cp:revision>98</cp:revision>
  <cp:lastPrinted>2012-02-27T20:03:55Z</cp:lastPrinted>
  <dcterms:created xsi:type="dcterms:W3CDTF">2012-02-27T17:32:13Z</dcterms:created>
  <dcterms:modified xsi:type="dcterms:W3CDTF">2014-11-26T09:57:59Z</dcterms:modified>
</cp:coreProperties>
</file>